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0"/>
  </p:notesMasterIdLst>
  <p:sldIdLst>
    <p:sldId id="256" r:id="rId2"/>
    <p:sldId id="463" r:id="rId3"/>
    <p:sldId id="430" r:id="rId4"/>
    <p:sldId id="516" r:id="rId5"/>
    <p:sldId id="381" r:id="rId6"/>
    <p:sldId id="380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7" r:id="rId15"/>
    <p:sldId id="409" r:id="rId16"/>
    <p:sldId id="309" r:id="rId17"/>
    <p:sldId id="375" r:id="rId18"/>
    <p:sldId id="517" r:id="rId19"/>
    <p:sldId id="340" r:id="rId20"/>
    <p:sldId id="347" r:id="rId21"/>
    <p:sldId id="348" r:id="rId22"/>
    <p:sldId id="349" r:id="rId23"/>
    <p:sldId id="350" r:id="rId24"/>
    <p:sldId id="262" r:id="rId25"/>
    <p:sldId id="410" r:id="rId26"/>
    <p:sldId id="432" r:id="rId27"/>
    <p:sldId id="411" r:id="rId28"/>
    <p:sldId id="412" r:id="rId29"/>
    <p:sldId id="414" r:id="rId30"/>
    <p:sldId id="431" r:id="rId31"/>
    <p:sldId id="415" r:id="rId32"/>
    <p:sldId id="416" r:id="rId33"/>
    <p:sldId id="433" r:id="rId34"/>
    <p:sldId id="417" r:id="rId35"/>
    <p:sldId id="434" r:id="rId36"/>
    <p:sldId id="353" r:id="rId37"/>
    <p:sldId id="355" r:id="rId38"/>
    <p:sldId id="419" r:id="rId39"/>
    <p:sldId id="436" r:id="rId40"/>
    <p:sldId id="435" r:id="rId41"/>
    <p:sldId id="359" r:id="rId42"/>
    <p:sldId id="437" r:id="rId43"/>
    <p:sldId id="384" r:id="rId44"/>
    <p:sldId id="438" r:id="rId45"/>
    <p:sldId id="422" r:id="rId46"/>
    <p:sldId id="421" r:id="rId47"/>
    <p:sldId id="439" r:id="rId48"/>
    <p:sldId id="452" r:id="rId49"/>
    <p:sldId id="423" r:id="rId50"/>
    <p:sldId id="440" r:id="rId51"/>
    <p:sldId id="441" r:id="rId52"/>
    <p:sldId id="424" r:id="rId53"/>
    <p:sldId id="425" r:id="rId54"/>
    <p:sldId id="426" r:id="rId55"/>
    <p:sldId id="427" r:id="rId56"/>
    <p:sldId id="428" r:id="rId57"/>
    <p:sldId id="442" r:id="rId58"/>
    <p:sldId id="443" r:id="rId59"/>
    <p:sldId id="444" r:id="rId60"/>
    <p:sldId id="429" r:id="rId61"/>
    <p:sldId id="455" r:id="rId62"/>
    <p:sldId id="456" r:id="rId63"/>
    <p:sldId id="457" r:id="rId64"/>
    <p:sldId id="459" r:id="rId65"/>
    <p:sldId id="461" r:id="rId66"/>
    <p:sldId id="462" r:id="rId67"/>
    <p:sldId id="445" r:id="rId68"/>
    <p:sldId id="518" r:id="rId69"/>
    <p:sldId id="363" r:id="rId70"/>
    <p:sldId id="449" r:id="rId71"/>
    <p:sldId id="450" r:id="rId72"/>
    <p:sldId id="448" r:id="rId73"/>
    <p:sldId id="361" r:id="rId74"/>
    <p:sldId id="367" r:id="rId75"/>
    <p:sldId id="365" r:id="rId76"/>
    <p:sldId id="287" r:id="rId77"/>
    <p:sldId id="451" r:id="rId78"/>
    <p:sldId id="453" r:id="rId79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Dominique" panose="020B0604020202020204" charset="0"/>
      <p:regular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77146" autoAdjust="0"/>
  </p:normalViewPr>
  <p:slideViewPr>
    <p:cSldViewPr snapToGrid="0">
      <p:cViewPr varScale="1">
        <p:scale>
          <a:sx n="110" d="100"/>
          <a:sy n="110" d="100"/>
        </p:scale>
        <p:origin x="2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58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609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85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57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975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86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407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74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58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05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202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828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852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31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16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0698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923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74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4077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Bo Eventual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możemy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przed</a:t>
            </a:r>
            <a:r>
              <a:rPr lang="en-GB" dirty="0"/>
              <a:t> </a:t>
            </a:r>
            <a:r>
              <a:rPr lang="en-GB" dirty="0" err="1"/>
              <a:t>tym</a:t>
            </a:r>
            <a:r>
              <a:rPr lang="en-GB" dirty="0"/>
              <a:t> </a:t>
            </a:r>
            <a:r>
              <a:rPr lang="en-GB" dirty="0" err="1"/>
              <a:t>zabezpieczyć</a:t>
            </a:r>
            <a:r>
              <a:rPr lang="en-GB" dirty="0"/>
              <a:t>?</a:t>
            </a:r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odpytywać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  <a:r>
              <a:rPr lang="en-GB" dirty="0" err="1"/>
              <a:t>aż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pojawi</a:t>
            </a:r>
            <a:r>
              <a:rPr lang="en-GB" dirty="0"/>
              <a:t>, ale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zgubi</a:t>
            </a:r>
            <a:r>
              <a:rPr lang="en-GB" dirty="0"/>
              <a:t>, </a:t>
            </a:r>
            <a:r>
              <a:rPr lang="en-GB" dirty="0" err="1"/>
              <a:t>albo</a:t>
            </a:r>
            <a:r>
              <a:rPr lang="en-GB" dirty="0"/>
              <a:t> </a:t>
            </a:r>
            <a:r>
              <a:rPr lang="en-GB" dirty="0" err="1"/>
              <a:t>będzie</a:t>
            </a:r>
            <a:r>
              <a:rPr lang="en-GB" dirty="0"/>
              <a:t> </a:t>
            </a:r>
            <a:r>
              <a:rPr lang="en-GB" dirty="0" err="1"/>
              <a:t>długo</a:t>
            </a:r>
            <a:r>
              <a:rPr lang="en-GB" dirty="0"/>
              <a:t> </a:t>
            </a:r>
            <a:r>
              <a:rPr lang="en-GB" dirty="0" err="1"/>
              <a:t>szło</a:t>
            </a:r>
            <a:r>
              <a:rPr lang="en-GB" dirty="0"/>
              <a:t> to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czekać</a:t>
            </a:r>
            <a:r>
              <a:rPr lang="en-GB" dirty="0"/>
              <a:t> w </a:t>
            </a:r>
            <a:r>
              <a:rPr lang="en-GB" dirty="0" err="1"/>
              <a:t>nieskończoność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 err="1"/>
              <a:t>Grozi</a:t>
            </a:r>
            <a:r>
              <a:rPr lang="en-GB" dirty="0"/>
              <a:t> to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ddosem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będziemy</a:t>
            </a:r>
            <a:r>
              <a:rPr lang="en-GB" dirty="0"/>
              <a:t> </a:t>
            </a:r>
            <a:r>
              <a:rPr lang="en-GB" dirty="0" err="1"/>
              <a:t>mieć</a:t>
            </a:r>
            <a:r>
              <a:rPr lang="en-GB" dirty="0"/>
              <a:t> </a:t>
            </a:r>
            <a:r>
              <a:rPr lang="en-GB" dirty="0" err="1"/>
              <a:t>wielu</a:t>
            </a:r>
            <a:r>
              <a:rPr lang="en-GB" dirty="0"/>
              <a:t> </a:t>
            </a:r>
            <a:r>
              <a:rPr lang="en-GB" dirty="0" err="1"/>
              <a:t>użytkowników</a:t>
            </a:r>
            <a:r>
              <a:rPr lang="en-GB" dirty="0"/>
              <a:t> </a:t>
            </a:r>
            <a:r>
              <a:rPr lang="en-GB" dirty="0" err="1"/>
              <a:t>odpytujących</a:t>
            </a:r>
            <a:r>
              <a:rPr lang="en-GB" dirty="0"/>
              <a:t> w </a:t>
            </a:r>
            <a:r>
              <a:rPr lang="en-GB" dirty="0" err="1"/>
              <a:t>kółko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Web </a:t>
            </a:r>
            <a:r>
              <a:rPr lang="en-GB" dirty="0" err="1"/>
              <a:t>sockety</a:t>
            </a:r>
            <a:r>
              <a:rPr lang="en-GB" dirty="0"/>
              <a:t> </a:t>
            </a:r>
            <a:r>
              <a:rPr lang="en-GB" dirty="0" err="1"/>
              <a:t>powiadomienia</a:t>
            </a:r>
            <a:r>
              <a:rPr lang="en-GB" dirty="0"/>
              <a:t> </a:t>
            </a:r>
            <a:r>
              <a:rPr lang="en-GB" dirty="0" err="1"/>
              <a:t>serwer</a:t>
            </a:r>
            <a:r>
              <a:rPr lang="en-GB" dirty="0"/>
              <a:t> == </a:t>
            </a:r>
            <a:r>
              <a:rPr lang="en-GB" dirty="0" err="1"/>
              <a:t>klient</a:t>
            </a:r>
            <a:br>
              <a:rPr lang="en-GB" dirty="0"/>
            </a:br>
            <a:br>
              <a:rPr lang="en-GB" dirty="0"/>
            </a:br>
            <a:r>
              <a:rPr lang="en-GB" dirty="0" err="1"/>
              <a:t>Wspomnieć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może</a:t>
            </a:r>
            <a:r>
              <a:rPr lang="en-GB" dirty="0"/>
              <a:t> </a:t>
            </a:r>
            <a:r>
              <a:rPr lang="en-GB" dirty="0" err="1"/>
              <a:t>szybciej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procesować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odczyt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gwarancję</a:t>
            </a:r>
            <a:r>
              <a:rPr lang="en-GB" dirty="0"/>
              <a:t> </a:t>
            </a:r>
            <a:r>
              <a:rPr lang="en-GB" dirty="0" err="1"/>
              <a:t>odczytu</a:t>
            </a:r>
            <a:r>
              <a:rPr lang="en-GB" dirty="0"/>
              <a:t> </a:t>
            </a:r>
            <a:r>
              <a:rPr lang="en-GB" dirty="0" err="1"/>
              <a:t>Elastica</a:t>
            </a:r>
            <a:r>
              <a:rPr lang="en-GB" dirty="0"/>
              <a:t>, </a:t>
            </a:r>
            <a:r>
              <a:rPr lang="en-GB" dirty="0" err="1"/>
              <a:t>znaleźć</a:t>
            </a:r>
            <a:r>
              <a:rPr lang="en-GB" dirty="0"/>
              <a:t> </a:t>
            </a:r>
            <a:r>
              <a:rPr lang="en-GB" dirty="0" err="1"/>
              <a:t>taką</a:t>
            </a:r>
            <a:r>
              <a:rPr lang="en-GB" dirty="0"/>
              <a:t> </a:t>
            </a:r>
            <a:r>
              <a:rPr lang="en-GB" dirty="0" err="1"/>
              <a:t>bazę</a:t>
            </a:r>
            <a:r>
              <a:rPr lang="en-GB" dirty="0"/>
              <a:t> co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Causal Reads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rezerwację</a:t>
            </a:r>
            <a:r>
              <a:rPr lang="en-GB" dirty="0"/>
              <a:t> I </a:t>
            </a:r>
            <a:r>
              <a:rPr lang="en-GB" dirty="0" err="1"/>
              <a:t>dodajemy</a:t>
            </a:r>
            <a:r>
              <a:rPr lang="en-GB" dirty="0"/>
              <a:t> </a:t>
            </a:r>
            <a:r>
              <a:rPr lang="en-GB" dirty="0" err="1"/>
              <a:t>ja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konkretnego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, </a:t>
            </a:r>
            <a:r>
              <a:rPr lang="en-GB" dirty="0" err="1"/>
              <a:t>wpisujemy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bum </a:t>
            </a:r>
            <a:r>
              <a:rPr lang="en-GB" dirty="0" err="1"/>
              <a:t>wysyłamy</a:t>
            </a:r>
            <a:r>
              <a:rPr lang="en-GB" dirty="0"/>
              <a:t> </a:t>
            </a:r>
            <a:r>
              <a:rPr lang="en-GB" dirty="0" err="1"/>
              <a:t>utwórz</a:t>
            </a:r>
            <a:r>
              <a:rPr lang="en-GB" dirty="0"/>
              <a:t> z profile id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194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2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798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0981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2416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Skupmy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narazie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Profilach</a:t>
            </a:r>
            <a:r>
              <a:rPr lang="en-GB" dirty="0"/>
              <a:t> </a:t>
            </a:r>
            <a:r>
              <a:rPr lang="en-GB" dirty="0" err="1"/>
              <a:t>Gości</a:t>
            </a:r>
            <a:r>
              <a:rPr lang="en-GB" dirty="0"/>
              <a:t>. </a:t>
            </a:r>
            <a:r>
              <a:rPr lang="en-GB" dirty="0" err="1"/>
              <a:t>Zauważmy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odczyty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zdecydowanie</a:t>
            </a:r>
            <a:r>
              <a:rPr lang="en-GB" dirty="0"/>
              <a:t> </a:t>
            </a:r>
            <a:r>
              <a:rPr lang="en-GB" dirty="0" err="1"/>
              <a:t>częstsze</a:t>
            </a:r>
            <a:r>
              <a:rPr lang="en-GB" dirty="0"/>
              <a:t> </a:t>
            </a:r>
            <a:r>
              <a:rPr lang="en-GB" dirty="0" err="1"/>
              <a:t>niż</a:t>
            </a:r>
            <a:r>
              <a:rPr lang="en-GB" dirty="0"/>
              <a:t> </a:t>
            </a:r>
            <a:r>
              <a:rPr lang="en-GB" dirty="0" err="1"/>
              <a:t>zapisy</a:t>
            </a:r>
            <a:r>
              <a:rPr lang="en-GB" dirty="0"/>
              <a:t> </a:t>
            </a:r>
            <a:r>
              <a:rPr lang="en-GB" dirty="0" err="1"/>
              <a:t>doatkowo</a:t>
            </a:r>
            <a:r>
              <a:rPr lang="en-GB" dirty="0"/>
              <a:t>. </a:t>
            </a:r>
            <a:r>
              <a:rPr lang="en-GB" dirty="0" err="1"/>
              <a:t>Dodatkowo</a:t>
            </a:r>
            <a:r>
              <a:rPr lang="en-GB" dirty="0"/>
              <a:t> </a:t>
            </a:r>
            <a:r>
              <a:rPr lang="en-GB" dirty="0" err="1"/>
              <a:t>chcemy</a:t>
            </a:r>
            <a:r>
              <a:rPr lang="en-GB" dirty="0"/>
              <a:t> </a:t>
            </a:r>
            <a:r>
              <a:rPr lang="en-GB" dirty="0" err="1"/>
              <a:t>mięć</a:t>
            </a:r>
            <a:r>
              <a:rPr lang="en-GB" dirty="0"/>
              <a:t> </a:t>
            </a:r>
            <a:r>
              <a:rPr lang="en-GB" dirty="0" err="1"/>
              <a:t>możliwość</a:t>
            </a:r>
            <a:r>
              <a:rPr lang="en-GB" dirty="0"/>
              <a:t> </a:t>
            </a:r>
            <a:r>
              <a:rPr lang="en-GB" dirty="0" err="1"/>
              <a:t>zrobienia</a:t>
            </a:r>
            <a:r>
              <a:rPr lang="en-GB" dirty="0"/>
              <a:t> Full Text Search.</a:t>
            </a:r>
          </a:p>
          <a:p>
            <a:pPr marL="0" indent="0">
              <a:buNone/>
            </a:pPr>
            <a:r>
              <a:rPr lang="en-GB" dirty="0" err="1"/>
              <a:t>Użyliśmy</a:t>
            </a:r>
            <a:r>
              <a:rPr lang="en-GB" dirty="0"/>
              <a:t> do </a:t>
            </a: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osobnego</a:t>
            </a:r>
            <a:r>
              <a:rPr lang="en-GB" dirty="0"/>
              <a:t> </a:t>
            </a:r>
            <a:r>
              <a:rPr lang="en-GB" dirty="0" err="1"/>
              <a:t>mikroserwisu</a:t>
            </a:r>
            <a:r>
              <a:rPr lang="en-GB" dirty="0"/>
              <a:t> I elastic search</a:t>
            </a:r>
          </a:p>
          <a:p>
            <a:endParaRPr lang="en-GB" dirty="0"/>
          </a:p>
          <a:p>
            <a:endParaRPr lang="en-GB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Użytkownik</a:t>
            </a:r>
            <a:r>
              <a:rPr lang="en-GB" dirty="0"/>
              <a:t> (</a:t>
            </a:r>
            <a:r>
              <a:rPr lang="en-GB" dirty="0" err="1"/>
              <a:t>zarządca</a:t>
            </a:r>
            <a:r>
              <a:rPr lang="en-GB" dirty="0"/>
              <a:t>) </a:t>
            </a:r>
            <a:r>
              <a:rPr lang="en-GB" dirty="0" err="1"/>
              <a:t>dodaje</a:t>
            </a:r>
            <a:r>
              <a:rPr lang="en-GB" dirty="0"/>
              <a:t> </a:t>
            </a:r>
            <a:r>
              <a:rPr lang="en-GB" dirty="0" err="1"/>
              <a:t>gościa</a:t>
            </a:r>
            <a:r>
              <a:rPr lang="en-GB" dirty="0"/>
              <a:t> I p o </a:t>
            </a:r>
            <a:r>
              <a:rPr lang="en-GB" dirty="0" err="1"/>
              <a:t>dodaniu</a:t>
            </a:r>
            <a:r>
              <a:rPr lang="en-GB" dirty="0"/>
              <a:t> jest </a:t>
            </a:r>
            <a:r>
              <a:rPr lang="en-GB" dirty="0" err="1"/>
              <a:t>przeniesiony</a:t>
            </a:r>
            <a:r>
              <a:rPr lang="en-GB" dirty="0"/>
              <a:t> do </a:t>
            </a:r>
            <a:r>
              <a:rPr lang="en-GB" dirty="0" err="1"/>
              <a:t>dashboardu</a:t>
            </a:r>
            <a:r>
              <a:rPr lang="en-GB" dirty="0"/>
              <a:t> </a:t>
            </a:r>
            <a:r>
              <a:rPr lang="en-GB" dirty="0" err="1"/>
              <a:t>gdzie</a:t>
            </a:r>
            <a:r>
              <a:rPr lang="en-GB" dirty="0"/>
              <a:t> </a:t>
            </a:r>
            <a:r>
              <a:rPr lang="en-GB" dirty="0" err="1"/>
              <a:t>powinien</a:t>
            </a:r>
            <a:r>
              <a:rPr lang="en-GB" dirty="0"/>
              <a:t> </a:t>
            </a:r>
            <a:r>
              <a:rPr lang="en-GB" dirty="0" err="1"/>
              <a:t>miećnowododanego</a:t>
            </a:r>
            <a:r>
              <a:rPr lang="en-GB" dirty="0"/>
              <a:t> </a:t>
            </a:r>
            <a:r>
              <a:rPr lang="en-GB" dirty="0" err="1"/>
              <a:t>użytkownika</a:t>
            </a:r>
            <a:r>
              <a:rPr lang="en-GB" dirty="0"/>
              <a:t>. No I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pojawia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problem,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przechodzimy</a:t>
            </a:r>
            <a:r>
              <a:rPr lang="en-GB" dirty="0"/>
              <a:t> do </a:t>
            </a:r>
            <a:r>
              <a:rPr lang="en-GB" dirty="0" err="1"/>
              <a:t>widoku</a:t>
            </a:r>
            <a:r>
              <a:rPr lang="en-GB" dirty="0"/>
              <a:t> I go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widzimy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654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182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846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omówienie</a:t>
            </a:r>
            <a:r>
              <a:rPr lang="en-GB" dirty="0"/>
              <a:t> </a:t>
            </a:r>
            <a:r>
              <a:rPr lang="en-GB" dirty="0" err="1"/>
              <a:t>kafki</a:t>
            </a:r>
            <a:r>
              <a:rPr lang="en-GB" dirty="0"/>
              <a:t>,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działa</a:t>
            </a:r>
            <a:r>
              <a:rPr lang="en-GB" dirty="0"/>
              <a:t> no I causal consistency.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przyjdzie</a:t>
            </a:r>
            <a:r>
              <a:rPr lang="en-GB" dirty="0"/>
              <a:t> </a:t>
            </a:r>
            <a:r>
              <a:rPr lang="en-GB" dirty="0" err="1"/>
              <a:t>najpierw</a:t>
            </a:r>
            <a:r>
              <a:rPr lang="en-GB" dirty="0"/>
              <a:t> update, a </a:t>
            </a:r>
            <a:r>
              <a:rPr lang="en-GB" dirty="0" err="1"/>
              <a:t>potem</a:t>
            </a:r>
            <a:r>
              <a:rPr lang="en-GB" dirty="0"/>
              <a:t> create to </a:t>
            </a:r>
            <a:r>
              <a:rPr lang="en-GB" dirty="0" err="1"/>
              <a:t>nadpiszemy</a:t>
            </a:r>
            <a:r>
              <a:rPr lang="en-GB" dirty="0"/>
              <a:t> </a:t>
            </a:r>
            <a:r>
              <a:rPr lang="en-GB" dirty="0" err="1"/>
              <a:t>sobie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, a </a:t>
            </a:r>
            <a:r>
              <a:rPr lang="en-GB" dirty="0" err="1"/>
              <a:t>najpierw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znajdziemy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661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6135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240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662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49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Tworzymy</a:t>
            </a:r>
            <a:r>
              <a:rPr lang="en-GB" dirty="0"/>
              <a:t> </a:t>
            </a:r>
            <a:r>
              <a:rPr lang="en-GB" dirty="0" err="1"/>
              <a:t>fantom</a:t>
            </a:r>
            <a:r>
              <a:rPr lang="en-GB" dirty="0"/>
              <a:t>,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o:</a:t>
            </a:r>
          </a:p>
          <a:p>
            <a:pPr>
              <a:buFontTx/>
              <a:buChar char="-"/>
            </a:pPr>
            <a:r>
              <a:rPr lang="en-GB" dirty="0" err="1"/>
              <a:t>Wersji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Performance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strezelić</a:t>
            </a:r>
            <a:r>
              <a:rPr lang="en-GB" dirty="0"/>
              <a:t> do profile I </a:t>
            </a:r>
            <a:r>
              <a:rPr lang="en-GB" dirty="0" err="1"/>
              <a:t>doczytać</a:t>
            </a:r>
            <a:r>
              <a:rPr lang="en-GB" dirty="0"/>
              <a:t>, </a:t>
            </a:r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daje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to </a:t>
            </a:r>
            <a:r>
              <a:rPr lang="en-GB" dirty="0" err="1"/>
              <a:t>żadnej</a:t>
            </a:r>
            <a:r>
              <a:rPr lang="en-GB" dirty="0"/>
              <a:t> </a:t>
            </a:r>
            <a:r>
              <a:rPr lang="en-GB" dirty="0" err="1"/>
              <a:t>gwarancji</a:t>
            </a:r>
            <a:r>
              <a:rPr lang="en-GB" dirty="0"/>
              <a:t> </a:t>
            </a:r>
            <a:r>
              <a:rPr lang="en-GB" dirty="0" err="1"/>
              <a:t>bo</a:t>
            </a:r>
            <a:r>
              <a:rPr lang="en-GB" dirty="0"/>
              <a:t> </a:t>
            </a:r>
            <a:r>
              <a:rPr lang="en-GB" dirty="0" err="1"/>
              <a:t>dane</a:t>
            </a:r>
            <a:r>
              <a:rPr lang="en-GB" dirty="0"/>
              <a:t> </a:t>
            </a:r>
            <a:r>
              <a:rPr lang="en-GB" dirty="0" err="1"/>
              <a:t>mogą</a:t>
            </a:r>
            <a:r>
              <a:rPr lang="en-GB" dirty="0"/>
              <a:t> </a:t>
            </a:r>
            <a:r>
              <a:rPr lang="en-GB" dirty="0" err="1"/>
              <a:t>być</a:t>
            </a:r>
            <a:r>
              <a:rPr lang="en-GB" dirty="0"/>
              <a:t> w </a:t>
            </a:r>
            <a:r>
              <a:rPr lang="en-GB" dirty="0" err="1"/>
              <a:t>innym</a:t>
            </a:r>
            <a:r>
              <a:rPr lang="en-GB" dirty="0"/>
              <a:t> </a:t>
            </a:r>
            <a:r>
              <a:rPr lang="en-GB" dirty="0" err="1"/>
              <a:t>momencie</a:t>
            </a:r>
            <a:r>
              <a:rPr lang="en-GB" dirty="0"/>
              <a:t> I np. Co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profil</a:t>
            </a:r>
            <a:r>
              <a:rPr lang="en-GB" dirty="0"/>
              <a:t> jest </a:t>
            </a:r>
            <a:r>
              <a:rPr lang="en-GB" dirty="0" err="1"/>
              <a:t>potwierdzony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niepotwierdzony</a:t>
            </a:r>
            <a:r>
              <a:rPr 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180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No I </a:t>
            </a:r>
            <a:r>
              <a:rPr lang="en-GB" dirty="0" err="1"/>
              <a:t>uzyliśmy</a:t>
            </a:r>
            <a:r>
              <a:rPr lang="en-GB" dirty="0"/>
              <a:t> </a:t>
            </a:r>
            <a:r>
              <a:rPr lang="en-GB" dirty="0" err="1"/>
              <a:t>teraz</a:t>
            </a:r>
            <a:r>
              <a:rPr lang="en-GB" dirty="0"/>
              <a:t> </a:t>
            </a:r>
            <a:r>
              <a:rPr lang="en-GB" dirty="0" err="1"/>
              <a:t>szyny</a:t>
            </a:r>
            <a:r>
              <a:rPr lang="en-GB" dirty="0"/>
              <a:t>. </a:t>
            </a:r>
            <a:r>
              <a:rPr lang="en-GB" dirty="0" err="1"/>
              <a:t>Nasłuchujemy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wszystkie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z profile I </a:t>
            </a:r>
            <a:r>
              <a:rPr lang="en-GB" dirty="0" err="1"/>
              <a:t>przychodzą</a:t>
            </a:r>
            <a:r>
              <a:rPr lang="en-GB" dirty="0"/>
              <a:t> </a:t>
            </a:r>
            <a:r>
              <a:rPr lang="en-GB" dirty="0" err="1"/>
              <a:t>nam</a:t>
            </a:r>
            <a:r>
              <a:rPr lang="en-GB" dirty="0"/>
              <a:t> w </a:t>
            </a:r>
            <a:r>
              <a:rPr lang="en-GB" dirty="0" err="1"/>
              <a:t>złej</a:t>
            </a:r>
            <a:r>
              <a:rPr lang="en-GB" dirty="0"/>
              <a:t> </a:t>
            </a:r>
            <a:r>
              <a:rPr lang="en-GB" dirty="0" err="1"/>
              <a:t>kolejności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5543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4696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3256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064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691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3928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idempotencji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przyjdą</a:t>
            </a:r>
            <a:r>
              <a:rPr lang="en-GB" dirty="0"/>
              <a:t> </a:t>
            </a:r>
            <a:r>
              <a:rPr lang="en-GB" dirty="0" err="1"/>
              <a:t>dwa</a:t>
            </a:r>
            <a:r>
              <a:rPr lang="en-GB" dirty="0"/>
              <a:t> </a:t>
            </a:r>
            <a:r>
              <a:rPr lang="en-GB" dirty="0" err="1"/>
              <a:t>razy</a:t>
            </a:r>
            <a:r>
              <a:rPr lang="en-GB" dirty="0"/>
              <a:t> I </a:t>
            </a:r>
            <a:r>
              <a:rPr lang="en-GB" dirty="0" err="1"/>
              <a:t>sprawdzić</a:t>
            </a:r>
            <a:r>
              <a:rPr lang="en-GB" dirty="0"/>
              <a:t> </a:t>
            </a:r>
            <a:r>
              <a:rPr lang="en-GB" dirty="0" err="1"/>
              <a:t>czy</a:t>
            </a:r>
            <a:r>
              <a:rPr lang="en-GB" dirty="0"/>
              <a:t> </a:t>
            </a:r>
            <a:r>
              <a:rPr lang="en-GB" dirty="0" err="1"/>
              <a:t>już</a:t>
            </a:r>
            <a:r>
              <a:rPr lang="en-GB" dirty="0"/>
              <a:t> </a:t>
            </a:r>
            <a:r>
              <a:rPr lang="en-GB" dirty="0" err="1"/>
              <a:t>istnieje</a:t>
            </a:r>
            <a:r>
              <a:rPr lang="en-GB" dirty="0"/>
              <a:t> </a:t>
            </a:r>
            <a:r>
              <a:rPr lang="en-GB" dirty="0" err="1"/>
              <a:t>lub</a:t>
            </a:r>
            <a:r>
              <a:rPr lang="en-GB" dirty="0"/>
              <a:t> </a:t>
            </a:r>
            <a:r>
              <a:rPr lang="en-GB" dirty="0" err="1"/>
              <a:t>tez</a:t>
            </a:r>
            <a:r>
              <a:rPr lang="en-GB" dirty="0"/>
              <a:t> o </a:t>
            </a:r>
            <a:r>
              <a:rPr lang="en-GB" dirty="0" err="1"/>
              <a:t>tabeli</a:t>
            </a:r>
            <a:r>
              <a:rPr lang="en-GB" dirty="0"/>
              <a:t> z </a:t>
            </a:r>
            <a:r>
              <a:rPr lang="en-GB" dirty="0" err="1"/>
              <a:t>kluczem</a:t>
            </a:r>
            <a:r>
              <a:rPr lang="en-GB" dirty="0"/>
              <a:t> correlation id.</a:t>
            </a:r>
          </a:p>
          <a:p>
            <a:pPr marL="0" indent="0">
              <a:buNone/>
            </a:pP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wspomnieć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o throttling I </a:t>
            </a:r>
            <a:r>
              <a:rPr lang="en-GB" dirty="0" err="1"/>
              <a:t>błedzie</a:t>
            </a:r>
            <a:r>
              <a:rPr lang="en-GB" dirty="0"/>
              <a:t> </a:t>
            </a:r>
            <a:r>
              <a:rPr lang="en-GB" dirty="0" err="1"/>
              <a:t>jak</a:t>
            </a:r>
            <a:r>
              <a:rPr lang="en-GB" dirty="0"/>
              <a:t> </a:t>
            </a:r>
            <a:r>
              <a:rPr lang="en-GB" dirty="0" err="1"/>
              <a:t>pójdzie</a:t>
            </a:r>
            <a:r>
              <a:rPr lang="en-GB" dirty="0"/>
              <a:t> </a:t>
            </a:r>
            <a:r>
              <a:rPr lang="en-GB" dirty="0" err="1"/>
              <a:t>więcej</a:t>
            </a:r>
            <a:r>
              <a:rPr lang="en-GB" dirty="0"/>
              <a:t> </a:t>
            </a:r>
            <a:r>
              <a:rPr lang="en-GB" dirty="0" err="1"/>
              <a:t>nagenerowanych</a:t>
            </a:r>
            <a:r>
              <a:rPr lang="en-GB" dirty="0"/>
              <a:t> </a:t>
            </a:r>
            <a:r>
              <a:rPr lang="en-GB" dirty="0" err="1"/>
              <a:t>zdarzeń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68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82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527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473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6491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9431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806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4711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062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6589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164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4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7681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5195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481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9551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5144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3380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5716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35778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Powiedzieć</a:t>
            </a:r>
            <a:r>
              <a:rPr lang="en-GB" dirty="0"/>
              <a:t> o </a:t>
            </a:r>
            <a:r>
              <a:rPr lang="en-GB" dirty="0" err="1"/>
              <a:t>dodawaniu</a:t>
            </a:r>
            <a:r>
              <a:rPr lang="en-GB" dirty="0"/>
              <a:t>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oraz</a:t>
            </a:r>
            <a:r>
              <a:rPr lang="en-GB" dirty="0"/>
              <a:t> o </a:t>
            </a:r>
            <a:r>
              <a:rPr lang="en-GB" dirty="0" err="1"/>
              <a:t>tym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dotrze</a:t>
            </a:r>
            <a:r>
              <a:rPr lang="en-GB" dirty="0"/>
              <a:t> </a:t>
            </a:r>
            <a:r>
              <a:rPr lang="en-GB" dirty="0" err="1"/>
              <a:t>zdarzenie</a:t>
            </a:r>
            <a:r>
              <a:rPr lang="en-GB" dirty="0"/>
              <a:t> do </a:t>
            </a:r>
            <a:r>
              <a:rPr lang="en-GB" dirty="0" err="1"/>
              <a:t>modułu</a:t>
            </a:r>
            <a:r>
              <a:rPr lang="en-GB" dirty="0"/>
              <a:t> </a:t>
            </a:r>
            <a:r>
              <a:rPr lang="en-GB" dirty="0" err="1"/>
              <a:t>finansowego</a:t>
            </a:r>
            <a:r>
              <a:rPr lang="en-GB" dirty="0"/>
              <a:t> I co </a:t>
            </a:r>
            <a:r>
              <a:rPr lang="en-GB" dirty="0" err="1"/>
              <a:t>dalej</a:t>
            </a:r>
            <a:r>
              <a:rPr lang="en-GB" dirty="0"/>
              <a:t>. </a:t>
            </a:r>
            <a:r>
              <a:rPr lang="en-GB" dirty="0" err="1"/>
              <a:t>Tutaj</a:t>
            </a:r>
            <a:r>
              <a:rPr lang="en-GB" dirty="0"/>
              <a:t> </a:t>
            </a:r>
            <a:r>
              <a:rPr lang="en-GB" dirty="0" err="1"/>
              <a:t>można</a:t>
            </a:r>
            <a:r>
              <a:rPr lang="en-GB" dirty="0"/>
              <a:t> </a:t>
            </a:r>
            <a:r>
              <a:rPr lang="en-GB" dirty="0" err="1"/>
              <a:t>powiedziec</a:t>
            </a:r>
            <a:r>
              <a:rPr lang="en-GB" dirty="0"/>
              <a:t> o observability, transaction monitoring. No I o </a:t>
            </a:r>
            <a:r>
              <a:rPr lang="en-GB" dirty="0" err="1"/>
              <a:t>obsłudze</a:t>
            </a:r>
            <a:r>
              <a:rPr lang="en-GB" dirty="0"/>
              <a:t> </a:t>
            </a:r>
            <a:r>
              <a:rPr lang="en-GB" dirty="0" err="1"/>
              <a:t>akcji</a:t>
            </a:r>
            <a:r>
              <a:rPr lang="en-GB" dirty="0"/>
              <a:t> </a:t>
            </a:r>
            <a:r>
              <a:rPr lang="en-GB" dirty="0" err="1"/>
              <a:t>kompensującej</a:t>
            </a:r>
            <a:r>
              <a:rPr lang="en-GB" dirty="0"/>
              <a:t> – np. </a:t>
            </a:r>
            <a:r>
              <a:rPr lang="en-GB" dirty="0" err="1"/>
              <a:t>Puszczenie</a:t>
            </a:r>
            <a:r>
              <a:rPr lang="en-GB" dirty="0"/>
              <a:t> </a:t>
            </a: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dodatkowego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4129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6447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608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07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037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7225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7913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7020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688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8875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0447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5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3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17/09/2020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4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4.gif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2937" y="1338472"/>
            <a:ext cx="10906125" cy="2376000"/>
          </a:xfrm>
        </p:spPr>
        <p:txBody>
          <a:bodyPr>
            <a:normAutofit fontScale="90000"/>
          </a:bodyPr>
          <a:lstStyle/>
          <a:p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Lights</a:t>
            </a: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 and </a:t>
            </a:r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Shades</a:t>
            </a:r>
            <a:b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of Event-</a:t>
            </a:r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Driven</a:t>
            </a: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 Design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 flipV="1">
            <a:off x="3057525" y="3714472"/>
            <a:ext cx="7417449" cy="15426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We’Re</a:t>
            </a:r>
            <a:r>
              <a:rPr lang="pl-PL" sz="3600" dirty="0"/>
              <a:t> </a:t>
            </a:r>
            <a:r>
              <a:rPr lang="pl-PL" sz="3600" dirty="0" err="1"/>
              <a:t>splitting</a:t>
            </a:r>
            <a:r>
              <a:rPr lang="pl-PL" sz="3600" dirty="0"/>
              <a:t> </a:t>
            </a:r>
            <a:r>
              <a:rPr lang="pl-PL" sz="3600" dirty="0" err="1"/>
              <a:t>our</a:t>
            </a:r>
            <a:r>
              <a:rPr lang="pl-PL" sz="3600" dirty="0"/>
              <a:t> </a:t>
            </a:r>
            <a:r>
              <a:rPr lang="pl-PL" sz="3600" dirty="0" err="1"/>
              <a:t>Monolith</a:t>
            </a:r>
            <a:r>
              <a:rPr lang="pl-PL" sz="3600" dirty="0"/>
              <a:t> </a:t>
            </a:r>
            <a:r>
              <a:rPr lang="pl-PL" sz="3600" dirty="0" err="1"/>
              <a:t>into</a:t>
            </a:r>
            <a:r>
              <a:rPr lang="pl-PL" sz="3600" dirty="0"/>
              <a:t> </a:t>
            </a:r>
            <a:r>
              <a:rPr lang="pl-PL" sz="3600" dirty="0" err="1"/>
              <a:t>separate</a:t>
            </a:r>
            <a:r>
              <a:rPr lang="pl-PL" sz="3600" dirty="0"/>
              <a:t> services</a:t>
            </a:r>
            <a:endParaRPr lang="en-GB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76" y="1269241"/>
            <a:ext cx="5920913" cy="605612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96BFE-BC5A-47E3-BD11-9FCBE42522EA}"/>
              </a:ext>
            </a:extLst>
          </p:cNvPr>
          <p:cNvSpPr txBox="1">
            <a:spLocks/>
          </p:cNvSpPr>
          <p:nvPr/>
        </p:nvSpPr>
        <p:spPr>
          <a:xfrm>
            <a:off x="2573213" y="332314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Add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FC6C01-5F22-4727-A302-0A588280DB2A}"/>
              </a:ext>
            </a:extLst>
          </p:cNvPr>
          <p:cNvSpPr txBox="1">
            <a:spLocks/>
          </p:cNvSpPr>
          <p:nvPr/>
        </p:nvSpPr>
        <p:spPr>
          <a:xfrm>
            <a:off x="7706713" y="332314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Search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/>
              <a:t>For </a:t>
            </a:r>
            <a:r>
              <a:rPr lang="pl-PL" sz="3600" dirty="0" err="1"/>
              <a:t>an</a:t>
            </a:r>
            <a:r>
              <a:rPr lang="pl-PL" sz="3600" dirty="0"/>
              <a:t> Event</a:t>
            </a:r>
            <a:endParaRPr lang="en-GB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9A3323-AAAC-425C-B25B-8BAF38C6C7CC}"/>
              </a:ext>
            </a:extLst>
          </p:cNvPr>
          <p:cNvSpPr txBox="1">
            <a:spLocks/>
          </p:cNvSpPr>
          <p:nvPr/>
        </p:nvSpPr>
        <p:spPr>
          <a:xfrm>
            <a:off x="5167077" y="3501337"/>
            <a:ext cx="2271109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 err="1"/>
              <a:t>Make</a:t>
            </a:r>
            <a:r>
              <a:rPr lang="pl-PL" sz="1800" dirty="0"/>
              <a:t> A</a:t>
            </a:r>
            <a:r>
              <a:rPr lang="en-GB" sz="1800" dirty="0"/>
              <a:t> </a:t>
            </a:r>
            <a:r>
              <a:rPr lang="pl-PL" sz="1800" dirty="0"/>
              <a:t>  </a:t>
            </a:r>
            <a:r>
              <a:rPr lang="en-GB" sz="1800" dirty="0"/>
              <a:t> </a:t>
            </a:r>
            <a:r>
              <a:rPr lang="pl-PL" sz="1800" dirty="0" err="1"/>
              <a:t>Reservation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76354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08" y="1269241"/>
            <a:ext cx="5920912" cy="6056126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 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Guest</a:t>
            </a:r>
            <a:r>
              <a:rPr lang="pl-PL" sz="3600" dirty="0"/>
              <a:t> profile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43449" y="5699798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3600" dirty="0" err="1"/>
              <a:t>Issue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3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08" y="1260703"/>
            <a:ext cx="5929261" cy="606466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EB6B-AB53-4BF4-BC6E-3CBFF7AC17D4}"/>
              </a:ext>
            </a:extLst>
          </p:cNvPr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 </a:t>
            </a:r>
            <a:endParaRPr lang="en-GB" sz="36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D6FF8E-4A20-448A-A006-C8FF09B67BA6}"/>
              </a:ext>
            </a:extLst>
          </p:cNvPr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Guest</a:t>
            </a:r>
            <a:r>
              <a:rPr lang="pl-PL" sz="3600" dirty="0"/>
              <a:t> profile</a:t>
            </a:r>
            <a:endParaRPr lang="en-GB" sz="36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9D7F33-6A4D-4FDF-A908-4F5B58C9158F}"/>
              </a:ext>
            </a:extLst>
          </p:cNvPr>
          <p:cNvSpPr txBox="1">
            <a:spLocks/>
          </p:cNvSpPr>
          <p:nvPr/>
        </p:nvSpPr>
        <p:spPr>
          <a:xfrm>
            <a:off x="7643449" y="5699798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3600" dirty="0" err="1"/>
              <a:t>Issue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97C947B-0BA8-432F-B04A-03956B082438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2DE39CF-3622-4230-B2F8-8DB6B795B37C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20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31" y="1219137"/>
            <a:ext cx="6093428" cy="623258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726FE92-A204-4EA5-B7EF-DF28F0B93365}"/>
              </a:ext>
            </a:extLst>
          </p:cNvPr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 </a:t>
            </a:r>
            <a:endParaRPr lang="en-GB" sz="36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29366FE-B967-4967-B8E8-EE5A070E7017}"/>
              </a:ext>
            </a:extLst>
          </p:cNvPr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Guest</a:t>
            </a:r>
            <a:r>
              <a:rPr lang="pl-PL" sz="3600" dirty="0"/>
              <a:t> profile</a:t>
            </a:r>
            <a:endParaRPr lang="en-GB" sz="36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75C082C-764A-46CD-B3F7-24D77BC6233F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74F7F4D-A187-43BB-973D-DF39891744EB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991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94" y="1191998"/>
            <a:ext cx="6193751" cy="633519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19AA0-5E58-4D4C-8045-431BB49A3AB2}"/>
              </a:ext>
            </a:extLst>
          </p:cNvPr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 </a:t>
            </a:r>
            <a:endParaRPr lang="en-GB" sz="3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9BE3E35-A658-4CD7-84E9-4290811E6AE5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5A6098A-018B-401F-971E-C3B60DEB4A7C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1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Obraz 5" descr="Obraz zawierający osoba, noszenie, mężczyzna, kapelusz&#10;&#10;Opis wygenerowany automatycznie">
            <a:extLst>
              <a:ext uri="{FF2B5EF4-FFF2-40B4-BE49-F238E27FC236}">
                <a16:creationId xmlns:a16="http://schemas.microsoft.com/office/drawing/2014/main" id="{EE5CE319-A778-4CDB-B742-01A3F5D4F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6035">
            <a:off x="3953904" y="2083444"/>
            <a:ext cx="4284190" cy="4250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708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 - </a:t>
            </a:r>
            <a:r>
              <a:rPr lang="pl-PL" dirty="0" err="1"/>
              <a:t>Beginnings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184">
            <a:off x="1594413" y="2106854"/>
            <a:ext cx="9003174" cy="3098413"/>
          </a:xfrm>
        </p:spPr>
      </p:pic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LINKED in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0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 - </a:t>
            </a:r>
            <a:r>
              <a:rPr lang="pl-PL" dirty="0" err="1"/>
              <a:t>Beginnings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LINKED in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1882">
            <a:off x="1532852" y="1906953"/>
            <a:ext cx="8939682" cy="374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247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 - </a:t>
            </a:r>
            <a:r>
              <a:rPr lang="pl-PL" dirty="0" err="1"/>
              <a:t>Beginnings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LINKED in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1882">
            <a:off x="1532852" y="1906953"/>
            <a:ext cx="8939682" cy="374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A8C639B0-AE50-4CB4-88C4-3023C571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498" y="3126324"/>
            <a:ext cx="2127380" cy="1023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4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128227" y="1901596"/>
            <a:ext cx="6214966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Loosely</a:t>
            </a:r>
            <a:r>
              <a:rPr lang="pl-PL" dirty="0"/>
              <a:t> </a:t>
            </a:r>
            <a:r>
              <a:rPr lang="pl-PL" dirty="0" err="1"/>
              <a:t>coupled</a:t>
            </a:r>
            <a:r>
              <a:rPr lang="pl-PL" dirty="0"/>
              <a:t> </a:t>
            </a:r>
            <a:r>
              <a:rPr lang="pl-PL" dirty="0" err="1"/>
              <a:t>logic</a:t>
            </a:r>
            <a:endParaRPr lang="en-GB" dirty="0"/>
          </a:p>
          <a:p>
            <a:r>
              <a:rPr lang="en-GB" dirty="0"/>
              <a:t>Publish/subscribe</a:t>
            </a:r>
            <a:r>
              <a:rPr lang="pl-PL" dirty="0"/>
              <a:t> </a:t>
            </a:r>
            <a:r>
              <a:rPr lang="pl-PL" dirty="0" err="1"/>
              <a:t>semantic</a:t>
            </a:r>
            <a:endParaRPr lang="en-GB" dirty="0"/>
          </a:p>
          <a:p>
            <a:r>
              <a:rPr lang="en-GB" dirty="0" err="1"/>
              <a:t>Asynchron</a:t>
            </a:r>
            <a:r>
              <a:rPr lang="pl-PL" dirty="0" err="1"/>
              <a:t>ous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endParaRPr lang="en-GB" dirty="0"/>
          </a:p>
          <a:p>
            <a:r>
              <a:rPr lang="pl-PL" dirty="0" err="1"/>
              <a:t>Retry</a:t>
            </a:r>
            <a:r>
              <a:rPr lang="pl-PL" dirty="0"/>
              <a:t> </a:t>
            </a:r>
            <a:r>
              <a:rPr lang="pl-PL" dirty="0" err="1"/>
              <a:t>mechanism</a:t>
            </a:r>
            <a:endParaRPr lang="en-GB" dirty="0"/>
          </a:p>
          <a:p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Durability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226" y="634482"/>
            <a:ext cx="2993702" cy="3060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89" y="3376443"/>
            <a:ext cx="3405871" cy="3481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3190570" y="49656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61970" y="49656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939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am</a:t>
            </a:r>
            <a:r>
              <a:rPr lang="pl-PL" dirty="0"/>
              <a:t> I?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1630595" y="4242041"/>
            <a:ext cx="567610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</a:t>
            </a:r>
            <a:r>
              <a:rPr lang="pl-PL" dirty="0"/>
              <a:t>3</a:t>
            </a:r>
            <a:r>
              <a:rPr lang="en-GB" dirty="0"/>
              <a:t> </a:t>
            </a:r>
            <a:r>
              <a:rPr lang="pl-PL" dirty="0" err="1"/>
              <a:t>Years</a:t>
            </a:r>
            <a:r>
              <a:rPr lang="pl-PL" dirty="0"/>
              <a:t> of </a:t>
            </a:r>
            <a:r>
              <a:rPr lang="pl-PL" dirty="0" err="1"/>
              <a:t>Experience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50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9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10" y="2127379"/>
            <a:ext cx="4497314" cy="4597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71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65" y="2089204"/>
            <a:ext cx="4572003" cy="4673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446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/>
              <a:t>Receive</a:t>
            </a:r>
            <a:r>
              <a:rPr lang="en-GB" dirty="0"/>
              <a:t> </a:t>
            </a:r>
            <a:r>
              <a:rPr lang="pl-PL" dirty="0" err="1"/>
              <a:t>abd</a:t>
            </a:r>
            <a:r>
              <a:rPr lang="en-GB" dirty="0"/>
              <a:t> </a:t>
            </a:r>
            <a:r>
              <a:rPr lang="pl-PL" dirty="0" err="1"/>
              <a:t>react</a:t>
            </a:r>
            <a:r>
              <a:rPr lang="en-GB" dirty="0"/>
              <a:t> </a:t>
            </a:r>
            <a:r>
              <a:rPr lang="en-GB" sz="3200" dirty="0"/>
              <a:t>(</a:t>
            </a:r>
            <a:r>
              <a:rPr lang="pl-PL" sz="3200" dirty="0" err="1"/>
              <a:t>or</a:t>
            </a:r>
            <a:r>
              <a:rPr lang="pl-PL" sz="3200" dirty="0"/>
              <a:t> not</a:t>
            </a:r>
            <a:r>
              <a:rPr lang="en-GB" sz="3200" dirty="0"/>
              <a:t>) </a:t>
            </a:r>
            <a:r>
              <a:rPr lang="pl-PL" dirty="0"/>
              <a:t>for </a:t>
            </a:r>
            <a:r>
              <a:rPr lang="pl-PL" dirty="0" err="1"/>
              <a:t>upcoming</a:t>
            </a:r>
            <a:r>
              <a:rPr lang="en-GB" dirty="0"/>
              <a:t> </a:t>
            </a:r>
            <a:r>
              <a:rPr lang="pl-PL" dirty="0"/>
              <a:t>  </a:t>
            </a:r>
            <a:r>
              <a:rPr lang="pl-PL" dirty="0" err="1"/>
              <a:t>Events</a:t>
            </a:r>
            <a:r>
              <a:rPr lang="en-GB" dirty="0"/>
              <a:t> </a:t>
            </a:r>
            <a:r>
              <a:rPr lang="en-GB" sz="2800" dirty="0"/>
              <a:t>(</a:t>
            </a:r>
            <a:r>
              <a:rPr lang="pl-PL" sz="2800" dirty="0" err="1"/>
              <a:t>Facts</a:t>
            </a:r>
            <a:r>
              <a:rPr lang="en-GB" sz="2800" dirty="0"/>
              <a:t>)</a:t>
            </a:r>
            <a:r>
              <a:rPr lang="pl-PL" sz="2800" dirty="0"/>
              <a:t>.</a:t>
            </a:r>
            <a:endParaRPr lang="en-GB" sz="2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pl-PL" dirty="0" err="1"/>
              <a:t>Publish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en-GB" dirty="0"/>
              <a:t> </a:t>
            </a:r>
            <a:r>
              <a:rPr lang="pl-PL" dirty="0" err="1"/>
              <a:t>events</a:t>
            </a:r>
            <a:r>
              <a:rPr lang="en-GB" dirty="0"/>
              <a:t> </a:t>
            </a:r>
            <a:r>
              <a:rPr lang="en-GB" sz="2800" dirty="0"/>
              <a:t>(</a:t>
            </a:r>
            <a:r>
              <a:rPr lang="pl-PL" sz="2800" dirty="0" err="1"/>
              <a:t>facts</a:t>
            </a:r>
            <a:r>
              <a:rPr lang="en-GB" sz="2800" dirty="0"/>
              <a:t>)     </a:t>
            </a:r>
            <a:r>
              <a:rPr lang="pl-PL" sz="2800" dirty="0"/>
              <a:t>               </a:t>
            </a:r>
            <a:r>
              <a:rPr lang="en-GB" sz="2800" dirty="0"/>
              <a:t>    (</a:t>
            </a:r>
            <a:r>
              <a:rPr lang="pl-PL" sz="2800" dirty="0" err="1"/>
              <a:t>asynchronously</a:t>
            </a:r>
            <a:r>
              <a:rPr lang="en-GB" sz="2800" dirty="0"/>
              <a:t>) </a:t>
            </a:r>
            <a:r>
              <a:rPr lang="pl-PL" dirty="0"/>
              <a:t>For the </a:t>
            </a:r>
            <a:r>
              <a:rPr lang="pl-PL" dirty="0" err="1"/>
              <a:t>rest</a:t>
            </a:r>
            <a:r>
              <a:rPr lang="pl-PL" dirty="0"/>
              <a:t> of the </a:t>
            </a:r>
            <a:r>
              <a:rPr lang="pl-PL" dirty="0" err="1"/>
              <a:t>world</a:t>
            </a:r>
            <a:r>
              <a:rPr lang="pl-PL" dirty="0"/>
              <a:t>.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765176" y="1409252"/>
            <a:ext cx="4528970" cy="6454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68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80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92" y="1222620"/>
            <a:ext cx="6196080" cy="633757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42361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92" y="1209809"/>
            <a:ext cx="6192114" cy="63445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F71B602-544F-4908-A05F-329423F9C19B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E2DB2E1-881E-4C33-B8AD-B3F8DD4D2D0F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D92D93EB-6DCD-4C5A-AEA9-43737FF402C7}"/>
              </a:ext>
            </a:extLst>
          </p:cNvPr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0708FCF-81D9-4BCB-A37C-C11EC6873AAE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AD0E5A1-6CA4-42EC-995B-46592725E806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190405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B18871E-41E9-4D39-A3C3-618622DE07FD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0C5B8CC-69D4-4794-AF44-031B30C14CB4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BCA5B22-5AE2-48B7-80D2-922EE6CB8706}"/>
              </a:ext>
            </a:extLst>
          </p:cNvPr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C8C83BBA-AE54-46E8-B5D9-3CDE9427EEFB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581B8D88-610E-473E-8C50-0ACDE082FC4A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508" y="1204386"/>
            <a:ext cx="6192114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7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4" y="1208452"/>
            <a:ext cx="6192114" cy="63445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400" dirty="0" err="1"/>
              <a:t>Cyclic</a:t>
            </a:r>
            <a:endParaRPr lang="en-GB" sz="4400" dirty="0"/>
          </a:p>
          <a:p>
            <a:pPr algn="ctr"/>
            <a:r>
              <a:rPr lang="pl-PL" sz="4400" dirty="0" err="1"/>
              <a:t>polling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19677-0A3A-41D3-920E-E190C5E90C75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64FFCD-05F2-465E-917B-F8AA724EC0AE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0F7B0F-F60A-4649-BA90-AC6AA13FE4D8}"/>
              </a:ext>
            </a:extLst>
          </p:cNvPr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5EC7DF4-B4B8-4C2E-A4E6-EA7F74DFD893}"/>
              </a:ext>
            </a:extLst>
          </p:cNvPr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02F5FEB-89E2-45A3-B498-D9B7EA5B7262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662A427-7933-41AF-A8C6-168E0F54FAC5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862938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452">
            <a:off x="4594409" y="778142"/>
            <a:ext cx="3003181" cy="4483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Event-Driven Design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0666" y="1698979"/>
            <a:ext cx="360594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/>
              <a:t>Lights</a:t>
            </a:r>
            <a:endParaRPr lang="en-GB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788629" y="2435753"/>
            <a:ext cx="360594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/>
              <a:t>Shades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3102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4" y="1208452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Long</a:t>
            </a:r>
            <a:br>
              <a:rPr lang="en-GB" sz="4400" dirty="0"/>
            </a:br>
            <a:r>
              <a:rPr lang="en-GB" sz="4400" dirty="0"/>
              <a:t>polling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A1448-170E-4E26-9BC6-66F6B424993E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B07833-31C1-4606-962D-49195079783A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8C8BC2-BAF2-4F6A-B562-432C65156A82}"/>
              </a:ext>
            </a:extLst>
          </p:cNvPr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31870B3-F159-4DC0-8F13-D7E6B90825A0}"/>
              </a:ext>
            </a:extLst>
          </p:cNvPr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0906027-E9A6-4A4F-BBCB-051C059FFA39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3C95712-BCD5-4414-B5FF-1DD6776E3D02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545695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7" y="1208455"/>
            <a:ext cx="6192114" cy="63445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718727" y="2656827"/>
            <a:ext cx="3520172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100" dirty="0" err="1"/>
              <a:t>Requesting</a:t>
            </a:r>
            <a:r>
              <a:rPr lang="pl-PL" sz="4100" dirty="0"/>
              <a:t> from</a:t>
            </a:r>
            <a:br>
              <a:rPr lang="en-GB" sz="4100" dirty="0"/>
            </a:br>
            <a:r>
              <a:rPr lang="pl-PL" sz="4100" dirty="0" err="1"/>
              <a:t>write</a:t>
            </a:r>
            <a:r>
              <a:rPr lang="pl-PL" sz="4100" dirty="0"/>
              <a:t> model</a:t>
            </a:r>
            <a:endParaRPr lang="en-GB" sz="41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E55A61-3C6F-4CEA-9F31-7EB9E21E705C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29F632-ADD3-43B5-B89E-D8B854289B80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E5F0A99D-8F6F-4F65-A96B-EFC8DD5181DF}"/>
              </a:ext>
            </a:extLst>
          </p:cNvPr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8DF8E4A-8E02-4D57-AAB9-88E5DCCF51B0}"/>
              </a:ext>
            </a:extLst>
          </p:cNvPr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Get </a:t>
            </a:r>
            <a:r>
              <a:rPr lang="pl-PL" sz="4500" dirty="0" err="1"/>
              <a:t>users</a:t>
            </a:r>
            <a:r>
              <a:rPr lang="pl-PL" sz="4500" dirty="0"/>
              <a:t> </a:t>
            </a:r>
            <a:r>
              <a:rPr lang="pl-PL" sz="4500" dirty="0" err="1"/>
              <a:t>dashboard</a:t>
            </a:r>
            <a:endParaRPr lang="en-GB" sz="45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0B0938F-D702-448B-89AD-4D91975B81B6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9BDDEAB-092D-42F7-86BE-1112843074E6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145993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7" y="1208454"/>
            <a:ext cx="6192114" cy="63445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Web</a:t>
            </a:r>
            <a:br>
              <a:rPr lang="en-GB" sz="4400" dirty="0"/>
            </a:br>
            <a:r>
              <a:rPr lang="en-GB" sz="4400" dirty="0"/>
              <a:t>sockets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004815" y="2548184"/>
            <a:ext cx="2704264" cy="12023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0200" dirty="0"/>
              <a:t>4.</a:t>
            </a:r>
            <a:r>
              <a:rPr lang="en-GB" sz="6900" dirty="0"/>
              <a:t> </a:t>
            </a:r>
          </a:p>
          <a:p>
            <a:pPr marL="0" indent="0" algn="ctr">
              <a:buNone/>
            </a:pPr>
            <a:r>
              <a:rPr lang="pl-PL" sz="5500" dirty="0" err="1"/>
              <a:t>Notify</a:t>
            </a:r>
            <a:r>
              <a:rPr lang="en-GB" sz="5500" dirty="0"/>
              <a:t> </a:t>
            </a:r>
            <a:r>
              <a:rPr lang="pl-PL" sz="5500" dirty="0" err="1"/>
              <a:t>client</a:t>
            </a:r>
            <a:endParaRPr lang="en-GB" sz="5500" dirty="0"/>
          </a:p>
          <a:p>
            <a:pPr marL="0" indent="0" algn="ctr">
              <a:buNone/>
            </a:pPr>
            <a:r>
              <a:rPr lang="pl-PL" sz="5500" dirty="0" err="1"/>
              <a:t>That</a:t>
            </a:r>
            <a:r>
              <a:rPr lang="pl-PL" sz="5500" dirty="0"/>
              <a:t> </a:t>
            </a:r>
            <a:r>
              <a:rPr lang="pl-PL" sz="5500" dirty="0" err="1"/>
              <a:t>account</a:t>
            </a:r>
            <a:r>
              <a:rPr lang="pl-PL" sz="5500" dirty="0"/>
              <a:t> was </a:t>
            </a:r>
            <a:r>
              <a:rPr lang="pl-PL" sz="5500" dirty="0" err="1"/>
              <a:t>created</a:t>
            </a:r>
            <a:endParaRPr lang="en-GB" sz="5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FA648-EEA7-4A18-A000-CFC4AA9D3A31}"/>
              </a:ext>
            </a:extLst>
          </p:cNvPr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6AAB993-6F34-4511-9FC4-0061EC2DB2AF}"/>
              </a:ext>
            </a:extLst>
          </p:cNvPr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4500" dirty="0" err="1"/>
              <a:t>Publish</a:t>
            </a:r>
            <a:r>
              <a:rPr lang="pl-PL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r>
              <a:rPr lang="pl-PL" sz="4500" dirty="0"/>
              <a:t> </a:t>
            </a:r>
            <a:r>
              <a:rPr lang="pl-PL" sz="4500" dirty="0" err="1"/>
              <a:t>created</a:t>
            </a:r>
            <a:r>
              <a:rPr lang="pl-PL" sz="4500" dirty="0"/>
              <a:t> event</a:t>
            </a:r>
            <a:endParaRPr lang="en-GB" sz="45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AC257F9-8674-489C-BC59-53DCB566D507}"/>
              </a:ext>
            </a:extLst>
          </p:cNvPr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241DC75-351C-4D1C-9A5B-3354ECAA66B2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40B0AD6-7C57-4130-9625-88EF1D3386C5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676864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08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Update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32306" y="3370028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300" dirty="0"/>
              <a:t>4</a:t>
            </a:r>
            <a:r>
              <a:rPr lang="en-GB" sz="3300" dirty="0"/>
              <a:t>.</a:t>
            </a:r>
          </a:p>
          <a:p>
            <a:pPr marL="0" indent="0" algn="ctr">
              <a:buNone/>
            </a:pPr>
            <a:r>
              <a:rPr lang="pl-PL" sz="1600" dirty="0" err="1"/>
              <a:t>Publish</a:t>
            </a:r>
            <a:r>
              <a:rPr lang="pl-PL" sz="1600" dirty="0"/>
              <a:t> </a:t>
            </a:r>
            <a:r>
              <a:rPr lang="pl-PL" sz="1600" dirty="0" err="1"/>
              <a:t>an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 </a:t>
            </a:r>
            <a:r>
              <a:rPr lang="pl-PL" sz="1600" dirty="0" err="1"/>
              <a:t>updated</a:t>
            </a:r>
            <a:r>
              <a:rPr lang="pl-PL" sz="1600" dirty="0"/>
              <a:t> event</a:t>
            </a:r>
            <a:endParaRPr lang="en-GB" sz="1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974090" y="389900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Updated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4C951-F2CC-4482-8BDE-46FAC60C3922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68CF23A-C264-4D1F-85FE-EB8991A667E3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6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850C682-105F-4E70-A0D0-68EBEFB546C7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BCA0A0B-F66D-4974-9D32-8A5FB1B9B26C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4068084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CBC0240-7045-4E6A-B43F-44A6FC272E86}"/>
              </a:ext>
            </a:extLst>
          </p:cNvPr>
          <p:cNvSpPr txBox="1">
            <a:spLocks/>
          </p:cNvSpPr>
          <p:nvPr/>
        </p:nvSpPr>
        <p:spPr>
          <a:xfrm>
            <a:off x="4432306" y="3370028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300" dirty="0"/>
              <a:t>4</a:t>
            </a:r>
            <a:r>
              <a:rPr lang="en-GB" sz="3300" dirty="0"/>
              <a:t>.</a:t>
            </a:r>
          </a:p>
          <a:p>
            <a:pPr marL="0" indent="0" algn="ctr">
              <a:buNone/>
            </a:pPr>
            <a:r>
              <a:rPr lang="pl-PL" sz="1600" dirty="0" err="1"/>
              <a:t>Publish</a:t>
            </a:r>
            <a:r>
              <a:rPr lang="pl-PL" sz="1600" dirty="0"/>
              <a:t> </a:t>
            </a:r>
            <a:r>
              <a:rPr lang="pl-PL" sz="1600" dirty="0" err="1"/>
              <a:t>an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 </a:t>
            </a:r>
            <a:r>
              <a:rPr lang="pl-PL" sz="1600" dirty="0" err="1"/>
              <a:t>updated</a:t>
            </a:r>
            <a:r>
              <a:rPr lang="pl-PL" sz="1600" dirty="0"/>
              <a:t> event</a:t>
            </a:r>
            <a:endParaRPr lang="en-GB" sz="1600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0D8930A5-9B5B-4BCE-A7D9-F51316D69047}"/>
              </a:ext>
            </a:extLst>
          </p:cNvPr>
          <p:cNvSpPr txBox="1">
            <a:spLocks/>
          </p:cNvSpPr>
          <p:nvPr/>
        </p:nvSpPr>
        <p:spPr>
          <a:xfrm>
            <a:off x="5974090" y="389900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Updated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05" y="3424522"/>
            <a:ext cx="2467138" cy="2062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A6F3BCE-7C3B-491A-BD0E-2C64D91A7BFD}"/>
              </a:ext>
            </a:extLst>
          </p:cNvPr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Update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7524738A-2957-4732-AFF8-D28698E744D5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3EBC2838-BF9F-4DDB-928E-D60E75E3FAC4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BE717BB7-5D68-407B-84D0-CD0FE5A01165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6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2BBE784-DD40-48E5-A173-DDB048F6E43F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FDA62DE-DC48-459E-A758-7137AD30FE73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2037199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66" y="2569186"/>
            <a:ext cx="5930456" cy="2690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466" y="2334913"/>
            <a:ext cx="5965968" cy="3382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019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94" y="2391904"/>
            <a:ext cx="5948212" cy="3338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163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19">
            <a:off x="2990460" y="2023883"/>
            <a:ext cx="6211078" cy="3830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5B3396BA-100A-46A8-9DBF-4B8A8817A689}"/>
              </a:ext>
            </a:extLst>
          </p:cNvPr>
          <p:cNvSpPr/>
          <p:nvPr/>
        </p:nvSpPr>
        <p:spPr>
          <a:xfrm rot="221408">
            <a:off x="4345360" y="5881279"/>
            <a:ext cx="350128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l-PL" dirty="0"/>
              <a:t>Photo by Aneta Zurek / Polska Press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341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Back</a:t>
            </a:r>
          </a:p>
          <a:p>
            <a:pPr algn="ctr"/>
            <a:r>
              <a:rPr lang="en-GB" sz="4400" dirty="0"/>
              <a:t>pressure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FB5A1-D2B9-490E-B127-22B8E5FBF072}"/>
              </a:ext>
            </a:extLst>
          </p:cNvPr>
          <p:cNvSpPr txBox="1">
            <a:spLocks/>
          </p:cNvSpPr>
          <p:nvPr/>
        </p:nvSpPr>
        <p:spPr>
          <a:xfrm>
            <a:off x="4432306" y="3370028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300" dirty="0"/>
              <a:t>4</a:t>
            </a:r>
            <a:r>
              <a:rPr lang="en-GB" sz="3300" dirty="0"/>
              <a:t>.</a:t>
            </a:r>
          </a:p>
          <a:p>
            <a:pPr marL="0" indent="0" algn="ctr">
              <a:buNone/>
            </a:pPr>
            <a:r>
              <a:rPr lang="pl-PL" sz="1600" dirty="0" err="1"/>
              <a:t>Publish</a:t>
            </a:r>
            <a:r>
              <a:rPr lang="pl-PL" sz="1600" dirty="0"/>
              <a:t> </a:t>
            </a:r>
            <a:r>
              <a:rPr lang="pl-PL" sz="1600" dirty="0" err="1"/>
              <a:t>an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 </a:t>
            </a:r>
            <a:r>
              <a:rPr lang="pl-PL" sz="1600" dirty="0" err="1"/>
              <a:t>updated</a:t>
            </a:r>
            <a:r>
              <a:rPr lang="pl-PL" sz="1600" dirty="0"/>
              <a:t> event</a:t>
            </a:r>
            <a:endParaRPr lang="en-GB" sz="1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6C1D518-1C8C-4DA5-AAE3-905FBD058D75}"/>
              </a:ext>
            </a:extLst>
          </p:cNvPr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Update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0316263-8507-4CA1-B9DF-7B956E88138B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C6E1C98-D34F-4A1E-A51E-703E9B93D9D1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9275C0F-8E38-4423-958E-1BD1984A18ED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6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49C638F-9E3A-43A3-A3CE-AB9C05F73D36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869A0FD-2C80-469F-9B22-BF08BB3D6315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9800A8E-8059-4452-AD53-360A75B26E1A}"/>
              </a:ext>
            </a:extLst>
          </p:cNvPr>
          <p:cNvSpPr txBox="1">
            <a:spLocks/>
          </p:cNvSpPr>
          <p:nvPr/>
        </p:nvSpPr>
        <p:spPr>
          <a:xfrm>
            <a:off x="5974090" y="389900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Updated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6465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 err="1"/>
              <a:t>Tickets</a:t>
            </a:r>
            <a:r>
              <a:rPr lang="pl-PL" dirty="0"/>
              <a:t> </a:t>
            </a:r>
            <a:r>
              <a:rPr lang="pl-PL" dirty="0" err="1"/>
              <a:t>Reservation</a:t>
            </a:r>
            <a:r>
              <a:rPr lang="pl-PL" dirty="0"/>
              <a:t> system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100" dirty="0" err="1"/>
              <a:t>Requesting</a:t>
            </a:r>
            <a:endParaRPr lang="en-GB" sz="4100" dirty="0"/>
          </a:p>
          <a:p>
            <a:pPr algn="ctr"/>
            <a:r>
              <a:rPr lang="en-GB" sz="4100" dirty="0"/>
              <a:t>publisher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5E48C-55A9-4230-A508-7581959CE63B}"/>
              </a:ext>
            </a:extLst>
          </p:cNvPr>
          <p:cNvSpPr txBox="1">
            <a:spLocks/>
          </p:cNvSpPr>
          <p:nvPr/>
        </p:nvSpPr>
        <p:spPr>
          <a:xfrm>
            <a:off x="4432306" y="3370028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300" dirty="0"/>
              <a:t>4</a:t>
            </a:r>
            <a:r>
              <a:rPr lang="en-GB" sz="3300" dirty="0"/>
              <a:t>.</a:t>
            </a:r>
          </a:p>
          <a:p>
            <a:pPr marL="0" indent="0" algn="ctr">
              <a:buNone/>
            </a:pPr>
            <a:r>
              <a:rPr lang="pl-PL" sz="1600" dirty="0" err="1"/>
              <a:t>Publish</a:t>
            </a:r>
            <a:r>
              <a:rPr lang="pl-PL" sz="1600" dirty="0"/>
              <a:t> </a:t>
            </a:r>
            <a:r>
              <a:rPr lang="pl-PL" sz="1600" dirty="0" err="1"/>
              <a:t>an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 </a:t>
            </a:r>
            <a:r>
              <a:rPr lang="pl-PL" sz="1600" dirty="0" err="1"/>
              <a:t>updated</a:t>
            </a:r>
            <a:r>
              <a:rPr lang="pl-PL" sz="1600" dirty="0"/>
              <a:t> event</a:t>
            </a:r>
            <a:endParaRPr lang="en-GB" sz="16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110CABB-BDB7-42EC-8F8A-66DAF5733568}"/>
              </a:ext>
            </a:extLst>
          </p:cNvPr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Update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89B6DB5-0801-4C06-91E2-D5D4BAAA7E67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4E725D5-87D5-4A8C-B7FF-41408D04D5F0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6F97BE0-E10F-4DA4-82CB-ED80BBE987BF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6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FD8938-257B-4448-9175-CB7BA8C49C26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088C30D6-A881-41F0-A223-0FAB16E343D1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F6B8EE95-6D27-4907-ADF5-22744F989DFB}"/>
              </a:ext>
            </a:extLst>
          </p:cNvPr>
          <p:cNvSpPr txBox="1">
            <a:spLocks/>
          </p:cNvSpPr>
          <p:nvPr/>
        </p:nvSpPr>
        <p:spPr>
          <a:xfrm>
            <a:off x="5974090" y="389900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Updated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2842022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Events</a:t>
            </a:r>
            <a:r>
              <a:rPr lang="pl-PL" dirty="0"/>
              <a:t> </a:t>
            </a:r>
            <a:r>
              <a:rPr lang="pl-PL" dirty="0" err="1"/>
              <a:t>ordering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Rekord</a:t>
            </a:r>
            <a:endParaRPr lang="en-GB" sz="4400" dirty="0"/>
          </a:p>
          <a:p>
            <a:pPr algn="ctr"/>
            <a:r>
              <a:rPr lang="en-GB" sz="4400" dirty="0" err="1"/>
              <a:t>fantomowy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1701-55AE-4D22-80D1-0C5E48532AC3}"/>
              </a:ext>
            </a:extLst>
          </p:cNvPr>
          <p:cNvSpPr txBox="1">
            <a:spLocks/>
          </p:cNvSpPr>
          <p:nvPr/>
        </p:nvSpPr>
        <p:spPr>
          <a:xfrm>
            <a:off x="4432306" y="3370028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300" dirty="0"/>
              <a:t>4</a:t>
            </a:r>
            <a:r>
              <a:rPr lang="en-GB" sz="3300" dirty="0"/>
              <a:t>.</a:t>
            </a:r>
          </a:p>
          <a:p>
            <a:pPr marL="0" indent="0" algn="ctr">
              <a:buNone/>
            </a:pPr>
            <a:r>
              <a:rPr lang="pl-PL" sz="1600" dirty="0" err="1"/>
              <a:t>Publish</a:t>
            </a:r>
            <a:r>
              <a:rPr lang="pl-PL" sz="1600" dirty="0"/>
              <a:t> </a:t>
            </a:r>
            <a:r>
              <a:rPr lang="pl-PL" sz="1600" dirty="0" err="1"/>
              <a:t>an</a:t>
            </a:r>
            <a:r>
              <a:rPr lang="pl-PL" sz="1600" dirty="0"/>
              <a:t> </a:t>
            </a:r>
            <a:r>
              <a:rPr lang="pl-PL" sz="1600" dirty="0" err="1"/>
              <a:t>account</a:t>
            </a:r>
            <a:r>
              <a:rPr lang="pl-PL" sz="1600" dirty="0"/>
              <a:t> </a:t>
            </a:r>
            <a:r>
              <a:rPr lang="pl-PL" sz="1600" dirty="0" err="1"/>
              <a:t>updated</a:t>
            </a:r>
            <a:r>
              <a:rPr lang="pl-PL" sz="1600" dirty="0"/>
              <a:t> event</a:t>
            </a:r>
            <a:endParaRPr lang="en-GB" sz="1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7620209-5112-4C73-BA0C-DE9D4B37D0BD}"/>
              </a:ext>
            </a:extLst>
          </p:cNvPr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2. </a:t>
            </a:r>
          </a:p>
          <a:p>
            <a:pPr marL="0" indent="0" algn="ctr">
              <a:buNone/>
            </a:pPr>
            <a:r>
              <a:rPr lang="pl-PL" sz="3600" dirty="0"/>
              <a:t>Update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E2B175E-535D-44D9-B491-1C6BED011F44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41AC6C6-B053-4F44-A605-076529A5DA19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1899BD4-B859-47C1-A013-E9E155F62B38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6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F35018A-FB3E-4AA2-84CB-55F722BB6E3D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F5D35CD-1240-48DE-A861-45CEB34D9EAB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A22FEC2-B3B1-4FEE-843B-4AEDBC0A841D}"/>
              </a:ext>
            </a:extLst>
          </p:cNvPr>
          <p:cNvSpPr txBox="1">
            <a:spLocks/>
          </p:cNvSpPr>
          <p:nvPr/>
        </p:nvSpPr>
        <p:spPr>
          <a:xfrm>
            <a:off x="5974090" y="389900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Updated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169946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1422">
            <a:off x="2979593" y="2585258"/>
            <a:ext cx="573405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966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AEA52AA1-D25E-4C8C-AD0F-66F98F6D20A7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2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B9D994E7-B7BF-44A0-B4A3-F5B6307CF136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79AC3C5-FD59-4FA3-AFB9-E7E7EA599F54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CE842934-A72D-4F46-8104-27E75935B7E0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BED28F8F-2047-4ECF-B4DE-FB9752BBBA67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520F4F58-515D-442D-9977-56DEC30098F6}"/>
              </a:ext>
            </a:extLst>
          </p:cNvPr>
          <p:cNvSpPr txBox="1">
            <a:spLocks/>
          </p:cNvSpPr>
          <p:nvPr/>
        </p:nvSpPr>
        <p:spPr>
          <a:xfrm>
            <a:off x="5195943" y="402074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created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155166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 rot="221408">
            <a:off x="4345360" y="5881279"/>
            <a:ext cx="3501280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l-PL" dirty="0"/>
              <a:t>Photo by Aneta Zurek / Polska Press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19">
            <a:off x="2990460" y="2023883"/>
            <a:ext cx="6211078" cy="3830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73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 rot="246625">
            <a:off x="8383016" y="2646853"/>
            <a:ext cx="379849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400" dirty="0" err="1"/>
              <a:t>Verification</a:t>
            </a:r>
            <a:r>
              <a:rPr lang="pl-PL" sz="4400" dirty="0"/>
              <a:t> by the business </a:t>
            </a:r>
            <a:r>
              <a:rPr lang="pl-PL" sz="4400" dirty="0" err="1"/>
              <a:t>logic</a:t>
            </a:r>
            <a:endParaRPr lang="en-GB" sz="4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518629" y="3261166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AA38A-B556-448B-B119-05987D47E627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2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9780EA-D338-46D6-9CDA-7AD67C79DE4C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323FE9B-C2B4-4C77-8C34-647E1F06C995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5D03DEA-82BD-48B8-8540-B89D9C2FACE8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9B6FF78-1643-4D8F-A031-52CDC07BB2A1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E02B25A-9CD5-4BE9-B0B1-A457D881B7D0}"/>
              </a:ext>
            </a:extLst>
          </p:cNvPr>
          <p:cNvSpPr txBox="1">
            <a:spLocks/>
          </p:cNvSpPr>
          <p:nvPr/>
        </p:nvSpPr>
        <p:spPr>
          <a:xfrm>
            <a:off x="5195943" y="402074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created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1972114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 rot="246625">
            <a:off x="8577642" y="2651764"/>
            <a:ext cx="3661438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400" dirty="0" err="1"/>
              <a:t>Storing</a:t>
            </a:r>
            <a:r>
              <a:rPr lang="en-GB" sz="4400" dirty="0"/>
              <a:t> </a:t>
            </a:r>
          </a:p>
          <a:p>
            <a:pPr algn="ctr"/>
            <a:r>
              <a:rPr lang="pl-PL" sz="4400" dirty="0" err="1"/>
              <a:t>An</a:t>
            </a:r>
            <a:r>
              <a:rPr lang="pl-PL" sz="4400" dirty="0"/>
              <a:t> Event </a:t>
            </a:r>
            <a:r>
              <a:rPr lang="en-GB" sz="4400" dirty="0"/>
              <a:t>Id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9552265" y="3233804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6517F-4A5C-4884-9AE0-94925BE6B3B4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2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0D23475-CE6C-4E2A-BB86-532A5FAD1368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12026C6-4271-4B55-80AF-7A890E5F3367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94A7324-8DC6-45E6-B85B-E7318CC199ED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49D770C-F28E-4F8C-B994-A9688FCE004A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700536D-85E7-4FB8-9F8F-976354328605}"/>
              </a:ext>
            </a:extLst>
          </p:cNvPr>
          <p:cNvSpPr txBox="1">
            <a:spLocks/>
          </p:cNvSpPr>
          <p:nvPr/>
        </p:nvSpPr>
        <p:spPr>
          <a:xfrm>
            <a:off x="5195943" y="402074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created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2629328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Compensation</a:t>
            </a:r>
            <a:endParaRPr lang="en-GB" sz="3300" dirty="0"/>
          </a:p>
          <a:p>
            <a:pPr algn="ctr"/>
            <a:r>
              <a:rPr lang="pl-PL" sz="3300" dirty="0"/>
              <a:t>Action</a:t>
            </a:r>
            <a:endParaRPr lang="en-GB" sz="33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5963-FD97-4A48-96DE-3B1DC7BADABE}"/>
              </a:ext>
            </a:extLst>
          </p:cNvPr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2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r>
              <a:rPr lang="pl-PL" sz="7200" dirty="0"/>
              <a:t> </a:t>
            </a:r>
            <a:r>
              <a:rPr lang="pl-PL" sz="7200" dirty="0" err="1"/>
              <a:t>an</a:t>
            </a:r>
            <a:r>
              <a:rPr lang="pl-PL" sz="7200" dirty="0"/>
              <a:t> </a:t>
            </a:r>
            <a:r>
              <a:rPr lang="pl-PL" sz="7200" dirty="0" err="1"/>
              <a:t>account</a:t>
            </a:r>
            <a:r>
              <a:rPr lang="pl-PL" sz="7200" dirty="0"/>
              <a:t> </a:t>
            </a:r>
            <a:r>
              <a:rPr lang="pl-PL" sz="7200" dirty="0" err="1"/>
              <a:t>created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83C599-BF86-4B83-94A6-09467CA2F144}"/>
              </a:ext>
            </a:extLst>
          </p:cNvPr>
          <p:cNvSpPr txBox="1">
            <a:spLocks/>
          </p:cNvSpPr>
          <p:nvPr/>
        </p:nvSpPr>
        <p:spPr>
          <a:xfrm>
            <a:off x="1913730" y="222158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Add</a:t>
            </a:r>
            <a:r>
              <a:rPr lang="pl-PL" sz="3600" dirty="0"/>
              <a:t>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CC6499D-3CAC-45E7-956C-A7ACCB6B7F00}"/>
              </a:ext>
            </a:extLst>
          </p:cNvPr>
          <p:cNvSpPr txBox="1">
            <a:spLocks/>
          </p:cNvSpPr>
          <p:nvPr/>
        </p:nvSpPr>
        <p:spPr>
          <a:xfrm>
            <a:off x="6989427" y="567622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4500" dirty="0"/>
              <a:t>handle</a:t>
            </a:r>
            <a:r>
              <a:rPr lang="en-GB" sz="4500" dirty="0"/>
              <a:t> </a:t>
            </a:r>
            <a:r>
              <a:rPr lang="pl-PL" sz="4500" dirty="0" err="1"/>
              <a:t>an</a:t>
            </a:r>
            <a:r>
              <a:rPr lang="pl-PL" sz="4500" dirty="0"/>
              <a:t> </a:t>
            </a:r>
            <a:r>
              <a:rPr lang="pl-PL" sz="4500" dirty="0" err="1"/>
              <a:t>account</a:t>
            </a:r>
            <a:endParaRPr lang="en-GB" sz="4500" dirty="0"/>
          </a:p>
          <a:p>
            <a:pPr marL="0" indent="0" algn="ctr">
              <a:buNone/>
            </a:pPr>
            <a:r>
              <a:rPr lang="pl-PL" sz="4500" dirty="0" err="1"/>
              <a:t>created</a:t>
            </a:r>
            <a:r>
              <a:rPr lang="en-GB" sz="4500" dirty="0"/>
              <a:t> </a:t>
            </a:r>
            <a:r>
              <a:rPr lang="pl-PL" sz="4500" dirty="0"/>
              <a:t>event</a:t>
            </a:r>
            <a:endParaRPr lang="en-GB" sz="45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8F510E9-7DD3-4DC6-A296-D78945F3038E}"/>
              </a:ext>
            </a:extLst>
          </p:cNvPr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2200" dirty="0">
                <a:solidFill>
                  <a:srgbClr val="002060"/>
                </a:solidFill>
              </a:rPr>
              <a:t>Write model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D802DFD-78F1-4963-AB2D-8D188BEB977B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Users</a:t>
            </a:r>
            <a:r>
              <a:rPr lang="pl-PL" sz="2200" dirty="0">
                <a:solidFill>
                  <a:srgbClr val="00206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pl-PL" sz="2200" dirty="0" err="1">
                <a:solidFill>
                  <a:srgbClr val="002060"/>
                </a:solidFill>
              </a:rPr>
              <a:t>read</a:t>
            </a:r>
            <a:r>
              <a:rPr lang="en-GB" sz="2200" dirty="0">
                <a:solidFill>
                  <a:srgbClr val="002060"/>
                </a:solidFill>
              </a:rPr>
              <a:t> model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76097BE-8D7D-4928-B023-54D3B18811E3}"/>
              </a:ext>
            </a:extLst>
          </p:cNvPr>
          <p:cNvSpPr txBox="1">
            <a:spLocks/>
          </p:cNvSpPr>
          <p:nvPr/>
        </p:nvSpPr>
        <p:spPr>
          <a:xfrm>
            <a:off x="5195943" y="402074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3200" dirty="0"/>
              <a:t>3</a:t>
            </a:r>
            <a:r>
              <a:rPr lang="en-GB" sz="13200" dirty="0"/>
              <a:t>.</a:t>
            </a:r>
          </a:p>
          <a:p>
            <a:pPr marL="0" indent="0" algn="ctr">
              <a:buNone/>
            </a:pPr>
            <a:r>
              <a:rPr lang="pl-PL" sz="6400" dirty="0"/>
              <a:t>handle</a:t>
            </a:r>
            <a:r>
              <a:rPr lang="en-GB" sz="6400" dirty="0"/>
              <a:t> </a:t>
            </a:r>
            <a:r>
              <a:rPr lang="pl-PL" sz="6400" dirty="0" err="1"/>
              <a:t>an</a:t>
            </a:r>
            <a:r>
              <a:rPr lang="pl-PL" sz="6400" dirty="0"/>
              <a:t> </a:t>
            </a:r>
            <a:r>
              <a:rPr lang="pl-PL" sz="6400" dirty="0" err="1"/>
              <a:t>account</a:t>
            </a:r>
            <a:endParaRPr lang="en-GB" sz="6400" dirty="0"/>
          </a:p>
          <a:p>
            <a:pPr marL="0" indent="0" algn="ctr">
              <a:buNone/>
            </a:pPr>
            <a:r>
              <a:rPr lang="pl-PL" sz="6400" dirty="0" err="1"/>
              <a:t>created</a:t>
            </a:r>
            <a:r>
              <a:rPr lang="en-GB" sz="6400" dirty="0"/>
              <a:t> </a:t>
            </a:r>
            <a:r>
              <a:rPr lang="pl-PL" sz="6400" dirty="0"/>
              <a:t>event</a:t>
            </a:r>
            <a:endParaRPr lang="en-GB" sz="6400" dirty="0"/>
          </a:p>
        </p:txBody>
      </p:sp>
    </p:spTree>
    <p:extLst>
      <p:ext uri="{BB962C8B-B14F-4D97-AF65-F5344CB8AC3E}">
        <p14:creationId xmlns:p14="http://schemas.microsoft.com/office/powerpoint/2010/main" val="271139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735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Features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 err="1"/>
              <a:t>Searching</a:t>
            </a:r>
            <a:r>
              <a:rPr lang="pl-PL" dirty="0"/>
              <a:t> for </a:t>
            </a:r>
            <a:r>
              <a:rPr lang="pl-PL" dirty="0" err="1"/>
              <a:t>Gigs</a:t>
            </a:r>
            <a:r>
              <a:rPr lang="pl-PL" dirty="0"/>
              <a:t>.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/>
              <a:t>Checking</a:t>
            </a:r>
            <a:r>
              <a:rPr lang="pl-PL" dirty="0"/>
              <a:t> </a:t>
            </a:r>
            <a:r>
              <a:rPr lang="pl-PL" dirty="0" err="1"/>
              <a:t>availability</a:t>
            </a:r>
            <a:r>
              <a:rPr lang="pl-PL" dirty="0"/>
              <a:t>.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 err="1"/>
              <a:t>Registration</a:t>
            </a:r>
            <a:r>
              <a:rPr lang="pl-PL" dirty="0"/>
              <a:t> </a:t>
            </a:r>
            <a:r>
              <a:rPr lang="pl-PL" dirty="0" err="1"/>
              <a:t>both</a:t>
            </a:r>
            <a:r>
              <a:rPr lang="pl-PL" dirty="0"/>
              <a:t> by User and on-</a:t>
            </a:r>
            <a:r>
              <a:rPr lang="pl-PL" dirty="0" err="1"/>
              <a:t>sight</a:t>
            </a:r>
            <a:r>
              <a:rPr lang="pl-PL" dirty="0"/>
              <a:t> service.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 err="1"/>
              <a:t>Issuing</a:t>
            </a:r>
            <a:r>
              <a:rPr lang="pl-PL" dirty="0"/>
              <a:t> </a:t>
            </a:r>
            <a:r>
              <a:rPr lang="pl-PL" dirty="0" err="1"/>
              <a:t>invoices</a:t>
            </a:r>
            <a:r>
              <a:rPr lang="pl-PL" dirty="0"/>
              <a:t>.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3600" dirty="0" err="1"/>
              <a:t>Invoice</a:t>
            </a:r>
            <a:r>
              <a:rPr lang="pl-PL" sz="3600" dirty="0"/>
              <a:t> </a:t>
            </a:r>
            <a:r>
              <a:rPr lang="pl-PL" sz="3600" dirty="0" err="1"/>
              <a:t>issued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DD19-2E8A-4D18-A044-E04E8CECEFD0}"/>
              </a:ext>
            </a:extLst>
          </p:cNvPr>
          <p:cNvSpPr txBox="1">
            <a:spLocks/>
          </p:cNvSpPr>
          <p:nvPr/>
        </p:nvSpPr>
        <p:spPr>
          <a:xfrm>
            <a:off x="6389978" y="549968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28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/>
              <a:t>Handle</a:t>
            </a:r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2B5BB3-8A0F-464F-A479-14B9E2DE87F8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18262F-A053-45D4-ADD7-DACD9A899493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261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FDE89-046C-483D-8545-4426E3FE4B14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4A9709-AF6C-4018-9F25-4F705EAA8530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A6542B-0AC0-4B86-BD21-AA6038D80A7C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7A14CF-7AD0-4359-93D6-43A8DF321FD9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090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5816D-84CD-4400-B858-3C9FE8DC6B58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D111C2-B0CC-48F2-93D7-69D871780CEE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3E5A397-ABEE-4E8A-8E9C-681266ABA8EE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0544D55-1A28-49F3-821E-69EFC321CE59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334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764" y="4952107"/>
            <a:ext cx="2467138" cy="2062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EC584-5B2B-44DA-8DE7-C24CCC91DD26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1FADB-E133-4B10-808E-D9D9997E757B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F04EBA-DA40-4312-973F-06C0411424D4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115D931-E823-48F4-9EB0-F8A1D1A5C31D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FB6A2BCC-31A6-4C0B-9139-870B230CC68F}"/>
              </a:ext>
            </a:extLst>
          </p:cNvPr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356061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CCCB58E-2CA8-4090-9C31-F35A538FF650}"/>
              </a:ext>
            </a:extLst>
          </p:cNvPr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8"/>
            <a:ext cx="6192113" cy="6344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764" y="4952107"/>
            <a:ext cx="2467138" cy="206219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ADB8E23-340F-4D0B-ACAA-809205074142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B98A51-9C56-4302-8C61-DDE08390C61B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F8E276C-A4CB-42BA-80C8-56FAE616277C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ABF39AB-9934-4A10-9352-EB6D3C67155D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32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7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56223" y="3514093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 err="1"/>
              <a:t>get</a:t>
            </a:r>
            <a:r>
              <a:rPr lang="pl-PL" sz="3600" dirty="0"/>
              <a:t> </a:t>
            </a:r>
            <a:r>
              <a:rPr lang="pl-PL" sz="3600" dirty="0" err="1"/>
              <a:t>Reservation</a:t>
            </a:r>
            <a:endParaRPr lang="en-GB" sz="36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24548C1-3734-4651-9652-5131E7059934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FD1F2EE-F1A4-441A-B137-2AD5EBA1ACD9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F4CAA4E5-0170-47FB-8C38-B7D02805220A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F46CDCE-C5FC-4E77-AFE2-58D0B611C31B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4B0676F4-5DC4-407D-843D-45B0839FF973}"/>
              </a:ext>
            </a:extLst>
          </p:cNvPr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D8AAFEF-9AA0-4040-B81A-EA39D5EDC9FC}"/>
              </a:ext>
            </a:extLst>
          </p:cNvPr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Compensation</a:t>
            </a:r>
            <a:endParaRPr lang="en-GB" sz="3300" dirty="0"/>
          </a:p>
          <a:p>
            <a:pPr algn="ctr"/>
            <a:r>
              <a:rPr lang="pl-PL" sz="3300" dirty="0"/>
              <a:t>Action</a:t>
            </a:r>
            <a:endParaRPr lang="en-GB" sz="3300" dirty="0"/>
          </a:p>
        </p:txBody>
      </p:sp>
      <p:cxnSp>
        <p:nvCxnSpPr>
          <p:cNvPr id="38" name="Straight Connector 18">
            <a:extLst>
              <a:ext uri="{FF2B5EF4-FFF2-40B4-BE49-F238E27FC236}">
                <a16:creationId xmlns:a16="http://schemas.microsoft.com/office/drawing/2014/main" id="{4AF1BC0A-8C12-4D07-BCC6-C94C8D4E4C4E}"/>
              </a:ext>
            </a:extLst>
          </p:cNvPr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86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4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5102571" y="3370402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 err="1"/>
              <a:t>Reprocess</a:t>
            </a:r>
            <a:r>
              <a:rPr lang="pl-PL" sz="3600" dirty="0"/>
              <a:t> </a:t>
            </a:r>
            <a:r>
              <a:rPr lang="pl-PL" sz="3600" dirty="0" err="1"/>
              <a:t>events</a:t>
            </a:r>
            <a:endParaRPr lang="en-GB" sz="36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Reprocessing</a:t>
            </a:r>
            <a:endParaRPr lang="en-GB" sz="3300" dirty="0"/>
          </a:p>
          <a:p>
            <a:pPr algn="ctr"/>
            <a:r>
              <a:rPr lang="pl-PL" sz="3300" dirty="0" err="1"/>
              <a:t>Events</a:t>
            </a:r>
            <a:endParaRPr lang="en-GB" sz="33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E8097-5BC0-45D3-BE7D-02C620D6C9EC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B034BE-66E9-4E7E-AFAB-126596E9991A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B66231-F623-4592-BD45-930AB167EDB2}"/>
              </a:ext>
            </a:extLst>
          </p:cNvPr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5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 err="1"/>
              <a:t>Invoice</a:t>
            </a:r>
            <a:r>
              <a:rPr lang="pl-PL" sz="3600" dirty="0"/>
              <a:t> </a:t>
            </a:r>
            <a:r>
              <a:rPr lang="pl-PL" sz="3600" dirty="0" err="1"/>
              <a:t>issued</a:t>
            </a:r>
            <a:endParaRPr lang="en-GB" sz="3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09A050-D565-4BB9-BEF1-90F0DD74367A}"/>
              </a:ext>
            </a:extLst>
          </p:cNvPr>
          <p:cNvSpPr txBox="1">
            <a:spLocks/>
          </p:cNvSpPr>
          <p:nvPr/>
        </p:nvSpPr>
        <p:spPr>
          <a:xfrm>
            <a:off x="6389978" y="549968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28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/>
              <a:t>Handle</a:t>
            </a:r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36C204-7EA6-4D03-9F2F-9D8870124695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BD14C2-48E7-4587-BD83-8D6C800CB3DF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99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577" y="4097709"/>
            <a:ext cx="2915057" cy="1314633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1BE9-8DED-4ADE-890F-8430BAF679B5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84C7D4-707E-495C-87F3-1761D199BC6C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B75D45-7B1C-4407-84AD-9F9B3DF61A41}"/>
              </a:ext>
            </a:extLst>
          </p:cNvPr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3600" dirty="0" err="1"/>
              <a:t>Invoice</a:t>
            </a:r>
            <a:r>
              <a:rPr lang="pl-PL" sz="3600" dirty="0"/>
              <a:t> </a:t>
            </a:r>
            <a:r>
              <a:rPr lang="pl-PL" sz="3600" dirty="0" err="1"/>
              <a:t>issued</a:t>
            </a:r>
            <a:endParaRPr lang="en-GB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75DBEF-156B-402C-A915-055C428BEC47}"/>
              </a:ext>
            </a:extLst>
          </p:cNvPr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BB342-6379-479A-A699-43B45EBF3837}"/>
              </a:ext>
            </a:extLst>
          </p:cNvPr>
          <p:cNvSpPr txBox="1">
            <a:spLocks/>
          </p:cNvSpPr>
          <p:nvPr/>
        </p:nvSpPr>
        <p:spPr>
          <a:xfrm>
            <a:off x="6389978" y="549968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28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/>
              <a:t>Handle</a:t>
            </a:r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ED7DF5-5DE6-42A0-A01A-1980BA336E39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E29F3AEC-E3F0-4A00-9CEB-2A27F86F8EC7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700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9" y="815141"/>
            <a:ext cx="8097380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4F6B1E-D9F3-4816-867A-345595C4989C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75C806-30DE-4452-B8EC-C9BE29090ABA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990EDA4-E6F1-432C-A090-DCE335A99999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62904B9-9CC9-46D4-8720-0CAD303A61EC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6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9" y="828323"/>
            <a:ext cx="8097380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49" y="825898"/>
            <a:ext cx="8097380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049" y="835424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Saga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21105" y="506119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3. </a:t>
            </a:r>
          </a:p>
          <a:p>
            <a:pPr marL="0" indent="0" algn="ctr">
              <a:buNone/>
            </a:pPr>
            <a:r>
              <a:rPr lang="pl-PL" sz="3600" dirty="0" err="1"/>
              <a:t>Cancel</a:t>
            </a:r>
            <a:r>
              <a:rPr lang="en-GB" sz="3600" dirty="0"/>
              <a:t> </a:t>
            </a:r>
            <a:r>
              <a:rPr lang="pl-PL" sz="3600" dirty="0" err="1"/>
              <a:t>Reservation</a:t>
            </a:r>
            <a:endParaRPr lang="en-GB" sz="3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EE4E0-63A5-4E36-B190-84E89AB8B9F4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8048867-FC7F-4DE0-B8BD-3E031297F2AF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4D1878C-F010-4B22-81E7-0B7FB363C59E}"/>
              </a:ext>
            </a:extLst>
          </p:cNvPr>
          <p:cNvSpPr txBox="1">
            <a:spLocks/>
          </p:cNvSpPr>
          <p:nvPr/>
        </p:nvSpPr>
        <p:spPr>
          <a:xfrm>
            <a:off x="108155" y="344347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9FAE682-E7B2-4302-8C6B-AA1325F66F34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709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0020"/>
            <a:ext cx="10515600" cy="4351338"/>
          </a:xfrm>
        </p:spPr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pl-PL" dirty="0"/>
              <a:t>We </a:t>
            </a:r>
            <a:r>
              <a:rPr lang="pl-PL" dirty="0" err="1"/>
              <a:t>Expect</a:t>
            </a:r>
            <a:r>
              <a:rPr lang="pl-PL" dirty="0"/>
              <a:t> High </a:t>
            </a:r>
            <a:r>
              <a:rPr lang="pl-PL" dirty="0" err="1"/>
              <a:t>traffic</a:t>
            </a:r>
            <a:r>
              <a:rPr lang="pl-PL" dirty="0"/>
              <a:t> in „</a:t>
            </a:r>
            <a:r>
              <a:rPr lang="pl-PL" dirty="0" err="1"/>
              <a:t>Peaks</a:t>
            </a:r>
            <a:r>
              <a:rPr lang="pl-PL" dirty="0"/>
              <a:t>”.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/>
              <a:t>System </a:t>
            </a:r>
            <a:r>
              <a:rPr lang="pl-PL" dirty="0" err="1"/>
              <a:t>Cannot</a:t>
            </a:r>
            <a:r>
              <a:rPr lang="pl-PL" dirty="0"/>
              <a:t> be down </a:t>
            </a:r>
            <a:r>
              <a:rPr lang="pl-PL" dirty="0" err="1"/>
              <a:t>during</a:t>
            </a:r>
            <a:r>
              <a:rPr lang="pl-PL" dirty="0"/>
              <a:t> big and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GiG</a:t>
            </a:r>
            <a:r>
              <a:rPr lang="pl-PL" dirty="0"/>
              <a:t>.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modules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load</a:t>
            </a:r>
            <a:r>
              <a:rPr lang="pl-PL" dirty="0"/>
              <a:t>.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 err="1"/>
              <a:t>Sell</a:t>
            </a:r>
            <a:r>
              <a:rPr lang="pl-PL" dirty="0"/>
              <a:t> For one Client </a:t>
            </a:r>
            <a:r>
              <a:rPr lang="pl-PL" dirty="0" err="1"/>
              <a:t>shouldn’t</a:t>
            </a:r>
            <a:r>
              <a:rPr lang="pl-PL" dirty="0"/>
              <a:t> </a:t>
            </a:r>
            <a:r>
              <a:rPr lang="pl-PL" dirty="0" err="1"/>
              <a:t>impact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clients</a:t>
            </a:r>
            <a:r>
              <a:rPr lang="pl-PL" dirty="0"/>
              <a:t>.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6283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7191"/>
            <a:ext cx="6192114" cy="63445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/>
              <a:t>Monitoring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318A1-7336-4074-A65C-B0AFD5873EC2}"/>
              </a:ext>
            </a:extLst>
          </p:cNvPr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D71383-BAE9-4DB0-BAB6-11D46D2D0D8E}"/>
              </a:ext>
            </a:extLst>
          </p:cNvPr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F1806E-2771-4D6F-BC0F-87A8B4E13384}"/>
              </a:ext>
            </a:extLst>
          </p:cNvPr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5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3600" dirty="0" err="1"/>
              <a:t>Invoice</a:t>
            </a:r>
            <a:r>
              <a:rPr lang="pl-PL" sz="3600" dirty="0"/>
              <a:t> </a:t>
            </a:r>
            <a:r>
              <a:rPr lang="pl-PL" sz="3600" dirty="0" err="1"/>
              <a:t>issued</a:t>
            </a:r>
            <a:endParaRPr lang="en-GB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C5E849-EDF8-407E-986F-7DBBE3467EAA}"/>
              </a:ext>
            </a:extLst>
          </p:cNvPr>
          <p:cNvSpPr txBox="1">
            <a:spLocks/>
          </p:cNvSpPr>
          <p:nvPr/>
        </p:nvSpPr>
        <p:spPr>
          <a:xfrm>
            <a:off x="6389978" y="549968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2800" dirty="0"/>
              <a:t>4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/>
              <a:t>Handle</a:t>
            </a:r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00CF16-BF40-40EE-9568-4FB36B309342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50BE7AE-7732-40A6-8372-FC51B571F182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218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16856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5104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C74A4-05A8-482E-BA4B-757631E88ED3}"/>
              </a:ext>
            </a:extLst>
          </p:cNvPr>
          <p:cNvSpPr txBox="1">
            <a:spLocks/>
          </p:cNvSpPr>
          <p:nvPr/>
        </p:nvSpPr>
        <p:spPr>
          <a:xfrm>
            <a:off x="375953" y="2254852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 err="1"/>
              <a:t>Correlation</a:t>
            </a:r>
            <a:endParaRPr lang="en-GB" sz="3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olny kształt: kształt 14">
            <a:extLst>
              <a:ext uri="{FF2B5EF4-FFF2-40B4-BE49-F238E27FC236}">
                <a16:creationId xmlns:a16="http://schemas.microsoft.com/office/drawing/2014/main" id="{35CE9AD3-B4E3-4A87-81FB-437871659D68}"/>
              </a:ext>
            </a:extLst>
          </p:cNvPr>
          <p:cNvSpPr/>
          <p:nvPr/>
        </p:nvSpPr>
        <p:spPr>
          <a:xfrm>
            <a:off x="1295400" y="1943620"/>
            <a:ext cx="9084268" cy="4091419"/>
          </a:xfrm>
          <a:custGeom>
            <a:avLst/>
            <a:gdLst>
              <a:gd name="connsiteX0" fmla="*/ 436545 w 9250501"/>
              <a:gd name="connsiteY0" fmla="*/ 1117210 h 4006249"/>
              <a:gd name="connsiteX1" fmla="*/ 494297 w 9250501"/>
              <a:gd name="connsiteY1" fmla="*/ 3350271 h 4006249"/>
              <a:gd name="connsiteX2" fmla="*/ 5720815 w 9250501"/>
              <a:gd name="connsiteY2" fmla="*/ 3985539 h 4006249"/>
              <a:gd name="connsiteX3" fmla="*/ 9176284 w 9250501"/>
              <a:gd name="connsiteY3" fmla="*/ 2763130 h 4006249"/>
              <a:gd name="connsiteX4" fmla="*/ 7828747 w 9250501"/>
              <a:gd name="connsiteY4" fmla="*/ 1020958 h 4006249"/>
              <a:gd name="connsiteX5" fmla="*/ 4806415 w 9250501"/>
              <a:gd name="connsiteY5" fmla="*/ 680 h 4006249"/>
              <a:gd name="connsiteX6" fmla="*/ 2428975 w 9250501"/>
              <a:gd name="connsiteY6" fmla="*/ 866953 h 4006249"/>
              <a:gd name="connsiteX7" fmla="*/ 436545 w 9250501"/>
              <a:gd name="connsiteY7" fmla="*/ 1117210 h 400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50501" h="4006249">
                <a:moveTo>
                  <a:pt x="436545" y="1117210"/>
                </a:moveTo>
                <a:cubicBezTo>
                  <a:pt x="114099" y="1531096"/>
                  <a:pt x="-386415" y="2872216"/>
                  <a:pt x="494297" y="3350271"/>
                </a:cubicBezTo>
                <a:cubicBezTo>
                  <a:pt x="1375009" y="3828326"/>
                  <a:pt x="4273817" y="4083396"/>
                  <a:pt x="5720815" y="3985539"/>
                </a:cubicBezTo>
                <a:cubicBezTo>
                  <a:pt x="7167813" y="3887682"/>
                  <a:pt x="8824962" y="3257227"/>
                  <a:pt x="9176284" y="2763130"/>
                </a:cubicBezTo>
                <a:cubicBezTo>
                  <a:pt x="9527606" y="2269033"/>
                  <a:pt x="8557058" y="1481366"/>
                  <a:pt x="7828747" y="1020958"/>
                </a:cubicBezTo>
                <a:cubicBezTo>
                  <a:pt x="7100436" y="560550"/>
                  <a:pt x="5706377" y="26347"/>
                  <a:pt x="4806415" y="680"/>
                </a:cubicBezTo>
                <a:cubicBezTo>
                  <a:pt x="3906453" y="-24987"/>
                  <a:pt x="3154078" y="682469"/>
                  <a:pt x="2428975" y="866953"/>
                </a:cubicBezTo>
                <a:cubicBezTo>
                  <a:pt x="1703872" y="1051437"/>
                  <a:pt x="758991" y="703324"/>
                  <a:pt x="436545" y="111721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7694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F9EC04-AF07-414E-B525-915A8D06E6EA}"/>
              </a:ext>
            </a:extLst>
          </p:cNvPr>
          <p:cNvSpPr txBox="1">
            <a:spLocks/>
          </p:cNvSpPr>
          <p:nvPr/>
        </p:nvSpPr>
        <p:spPr>
          <a:xfrm>
            <a:off x="8034080" y="6104775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CAUSATION</a:t>
            </a:r>
            <a:endParaRPr lang="en-GB" sz="3600" dirty="0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06C5AEE-9566-4EFE-BD24-3665F413733D}"/>
              </a:ext>
            </a:extLst>
          </p:cNvPr>
          <p:cNvCxnSpPr>
            <a:cxnSpLocks/>
          </p:cNvCxnSpPr>
          <p:nvPr/>
        </p:nvCxnSpPr>
        <p:spPr>
          <a:xfrm flipV="1">
            <a:off x="3920030" y="3311567"/>
            <a:ext cx="494465" cy="293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7615E12A-C986-493E-9C1F-F0924A9D9FC8}"/>
              </a:ext>
            </a:extLst>
          </p:cNvPr>
          <p:cNvCxnSpPr>
            <a:cxnSpLocks/>
          </p:cNvCxnSpPr>
          <p:nvPr/>
        </p:nvCxnSpPr>
        <p:spPr>
          <a:xfrm>
            <a:off x="3678444" y="4568381"/>
            <a:ext cx="247233" cy="4458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0EF93F1E-77BE-427C-8450-68A214DA662B}"/>
              </a:ext>
            </a:extLst>
          </p:cNvPr>
          <p:cNvCxnSpPr>
            <a:cxnSpLocks/>
          </p:cNvCxnSpPr>
          <p:nvPr/>
        </p:nvCxnSpPr>
        <p:spPr>
          <a:xfrm>
            <a:off x="6849739" y="3458124"/>
            <a:ext cx="574311" cy="313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1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04EB715-1A4E-4854-803F-105C2812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516" y="340501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1E600A2-21ED-4362-99F4-D9DA5E8C1848}"/>
              </a:ext>
            </a:extLst>
          </p:cNvPr>
          <p:cNvSpPr txBox="1">
            <a:spLocks/>
          </p:cNvSpPr>
          <p:nvPr/>
        </p:nvSpPr>
        <p:spPr>
          <a:xfrm>
            <a:off x="2161613" y="359928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Reservation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Confirmed</a:t>
            </a:r>
            <a:endParaRPr lang="en-GB" sz="2000" dirty="0"/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5B3FD967-6BE8-4E2E-AF07-56A07716E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495" y="2628929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08DC769-12BF-4C52-812D-E4FFCD8BA133}"/>
              </a:ext>
            </a:extLst>
          </p:cNvPr>
          <p:cNvSpPr txBox="1">
            <a:spLocks/>
          </p:cNvSpPr>
          <p:nvPr/>
        </p:nvSpPr>
        <p:spPr>
          <a:xfrm>
            <a:off x="5084592" y="2823198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Created</a:t>
            </a:r>
            <a:endParaRPr lang="en-GB" sz="2000" dirty="0"/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63B535F1-5D59-441B-9796-CAF7D387E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483" y="4700508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C0E7A66-9557-40D6-AC3F-F6D12241B9F0}"/>
              </a:ext>
            </a:extLst>
          </p:cNvPr>
          <p:cNvSpPr txBox="1">
            <a:spLocks/>
          </p:cNvSpPr>
          <p:nvPr/>
        </p:nvSpPr>
        <p:spPr>
          <a:xfrm>
            <a:off x="4739580" y="4894777"/>
            <a:ext cx="1460601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Ticket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printed</a:t>
            </a:r>
            <a:endParaRPr lang="en-GB" sz="2000" dirty="0"/>
          </a:p>
        </p:txBody>
      </p:sp>
      <p:pic>
        <p:nvPicPr>
          <p:cNvPr id="32" name="Obraz 31">
            <a:extLst>
              <a:ext uri="{FF2B5EF4-FFF2-40B4-BE49-F238E27FC236}">
                <a16:creationId xmlns:a16="http://schemas.microsoft.com/office/drawing/2014/main" id="{FD6EC0BE-4BD3-4910-9136-1AF68D79E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47" y="3880935"/>
            <a:ext cx="2339458" cy="1133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A2B78F5-C7C1-4C10-B676-33FCCD18CBA0}"/>
              </a:ext>
            </a:extLst>
          </p:cNvPr>
          <p:cNvSpPr txBox="1">
            <a:spLocks/>
          </p:cNvSpPr>
          <p:nvPr/>
        </p:nvSpPr>
        <p:spPr>
          <a:xfrm>
            <a:off x="7582489" y="4075204"/>
            <a:ext cx="1744388" cy="744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000" dirty="0" err="1"/>
              <a:t>Invoice</a:t>
            </a:r>
            <a:endParaRPr lang="pl-PL" sz="2000" dirty="0"/>
          </a:p>
          <a:p>
            <a:pPr marL="0" indent="0" algn="ctr">
              <a:buNone/>
            </a:pPr>
            <a:r>
              <a:rPr lang="pl-PL" sz="2000" dirty="0" err="1"/>
              <a:t>Document</a:t>
            </a:r>
            <a:r>
              <a:rPr lang="pl-PL" sz="2000" dirty="0"/>
              <a:t> </a:t>
            </a:r>
            <a:r>
              <a:rPr lang="pl-PL" sz="2000" dirty="0" err="1"/>
              <a:t>sent</a:t>
            </a:r>
            <a:endParaRPr lang="en-GB" sz="2000" dirty="0"/>
          </a:p>
        </p:txBody>
      </p:sp>
      <p:sp>
        <p:nvSpPr>
          <p:cNvPr id="7" name="Strzałka: w prawo 6">
            <a:extLst>
              <a:ext uri="{FF2B5EF4-FFF2-40B4-BE49-F238E27FC236}">
                <a16:creationId xmlns:a16="http://schemas.microsoft.com/office/drawing/2014/main" id="{750F5A6A-40C6-401F-B415-0D6A94545BC2}"/>
              </a:ext>
            </a:extLst>
          </p:cNvPr>
          <p:cNvSpPr/>
          <p:nvPr/>
        </p:nvSpPr>
        <p:spPr>
          <a:xfrm>
            <a:off x="381000" y="3762267"/>
            <a:ext cx="914400" cy="507599"/>
          </a:xfrm>
          <a:prstGeom prst="rightArrow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006C5AEE-9566-4EFE-BD24-3665F413733D}"/>
              </a:ext>
            </a:extLst>
          </p:cNvPr>
          <p:cNvCxnSpPr>
            <a:cxnSpLocks/>
          </p:cNvCxnSpPr>
          <p:nvPr/>
        </p:nvCxnSpPr>
        <p:spPr>
          <a:xfrm flipV="1">
            <a:off x="3920030" y="3311567"/>
            <a:ext cx="494465" cy="2931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7615E12A-C986-493E-9C1F-F0924A9D9FC8}"/>
              </a:ext>
            </a:extLst>
          </p:cNvPr>
          <p:cNvCxnSpPr>
            <a:cxnSpLocks/>
          </p:cNvCxnSpPr>
          <p:nvPr/>
        </p:nvCxnSpPr>
        <p:spPr>
          <a:xfrm>
            <a:off x="3678444" y="4568381"/>
            <a:ext cx="247233" cy="4458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ze strzałką 28">
            <a:extLst>
              <a:ext uri="{FF2B5EF4-FFF2-40B4-BE49-F238E27FC236}">
                <a16:creationId xmlns:a16="http://schemas.microsoft.com/office/drawing/2014/main" id="{0EF93F1E-77BE-427C-8450-68A214DA662B}"/>
              </a:ext>
            </a:extLst>
          </p:cNvPr>
          <p:cNvCxnSpPr>
            <a:cxnSpLocks/>
          </p:cNvCxnSpPr>
          <p:nvPr/>
        </p:nvCxnSpPr>
        <p:spPr>
          <a:xfrm>
            <a:off x="6849739" y="3458124"/>
            <a:ext cx="574311" cy="3137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17663-9846-48D3-A043-9712E37A9E4C}"/>
              </a:ext>
            </a:extLst>
          </p:cNvPr>
          <p:cNvSpPr txBox="1">
            <a:spLocks/>
          </p:cNvSpPr>
          <p:nvPr/>
        </p:nvSpPr>
        <p:spPr>
          <a:xfrm>
            <a:off x="375953" y="2254852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 err="1"/>
              <a:t>Correlation</a:t>
            </a:r>
            <a:endParaRPr lang="en-GB" sz="3600" dirty="0"/>
          </a:p>
        </p:txBody>
      </p:sp>
      <p:sp>
        <p:nvSpPr>
          <p:cNvPr id="5" name="Dowolny kształt: kształt 4">
            <a:extLst>
              <a:ext uri="{FF2B5EF4-FFF2-40B4-BE49-F238E27FC236}">
                <a16:creationId xmlns:a16="http://schemas.microsoft.com/office/drawing/2014/main" id="{3C1EC1B1-DD5F-4EBF-BA90-BAA1EE731220}"/>
              </a:ext>
            </a:extLst>
          </p:cNvPr>
          <p:cNvSpPr/>
          <p:nvPr/>
        </p:nvSpPr>
        <p:spPr>
          <a:xfrm>
            <a:off x="1295400" y="1943620"/>
            <a:ext cx="9084268" cy="4091419"/>
          </a:xfrm>
          <a:custGeom>
            <a:avLst/>
            <a:gdLst>
              <a:gd name="connsiteX0" fmla="*/ 436545 w 9250501"/>
              <a:gd name="connsiteY0" fmla="*/ 1117210 h 4006249"/>
              <a:gd name="connsiteX1" fmla="*/ 494297 w 9250501"/>
              <a:gd name="connsiteY1" fmla="*/ 3350271 h 4006249"/>
              <a:gd name="connsiteX2" fmla="*/ 5720815 w 9250501"/>
              <a:gd name="connsiteY2" fmla="*/ 3985539 h 4006249"/>
              <a:gd name="connsiteX3" fmla="*/ 9176284 w 9250501"/>
              <a:gd name="connsiteY3" fmla="*/ 2763130 h 4006249"/>
              <a:gd name="connsiteX4" fmla="*/ 7828747 w 9250501"/>
              <a:gd name="connsiteY4" fmla="*/ 1020958 h 4006249"/>
              <a:gd name="connsiteX5" fmla="*/ 4806415 w 9250501"/>
              <a:gd name="connsiteY5" fmla="*/ 680 h 4006249"/>
              <a:gd name="connsiteX6" fmla="*/ 2428975 w 9250501"/>
              <a:gd name="connsiteY6" fmla="*/ 866953 h 4006249"/>
              <a:gd name="connsiteX7" fmla="*/ 436545 w 9250501"/>
              <a:gd name="connsiteY7" fmla="*/ 1117210 h 400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50501" h="4006249">
                <a:moveTo>
                  <a:pt x="436545" y="1117210"/>
                </a:moveTo>
                <a:cubicBezTo>
                  <a:pt x="114099" y="1531096"/>
                  <a:pt x="-386415" y="2872216"/>
                  <a:pt x="494297" y="3350271"/>
                </a:cubicBezTo>
                <a:cubicBezTo>
                  <a:pt x="1375009" y="3828326"/>
                  <a:pt x="4273817" y="4083396"/>
                  <a:pt x="5720815" y="3985539"/>
                </a:cubicBezTo>
                <a:cubicBezTo>
                  <a:pt x="7167813" y="3887682"/>
                  <a:pt x="8824962" y="3257227"/>
                  <a:pt x="9176284" y="2763130"/>
                </a:cubicBezTo>
                <a:cubicBezTo>
                  <a:pt x="9527606" y="2269033"/>
                  <a:pt x="8557058" y="1481366"/>
                  <a:pt x="7828747" y="1020958"/>
                </a:cubicBezTo>
                <a:cubicBezTo>
                  <a:pt x="7100436" y="560550"/>
                  <a:pt x="5706377" y="26347"/>
                  <a:pt x="4806415" y="680"/>
                </a:cubicBezTo>
                <a:cubicBezTo>
                  <a:pt x="3906453" y="-24987"/>
                  <a:pt x="3154078" y="682469"/>
                  <a:pt x="2428975" y="866953"/>
                </a:cubicBezTo>
                <a:cubicBezTo>
                  <a:pt x="1703872" y="1051437"/>
                  <a:pt x="758991" y="703324"/>
                  <a:pt x="436545" y="111721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50F557-F23C-456F-9BF7-4AFB8F5F6C3A}"/>
              </a:ext>
            </a:extLst>
          </p:cNvPr>
          <p:cNvSpPr txBox="1">
            <a:spLocks/>
          </p:cNvSpPr>
          <p:nvPr/>
        </p:nvSpPr>
        <p:spPr>
          <a:xfrm>
            <a:off x="8034080" y="6104775"/>
            <a:ext cx="2343928" cy="5075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/>
              <a:t>CAUSATION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265057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Distributed </a:t>
            </a:r>
            <a:r>
              <a:rPr lang="pl-PL" dirty="0" err="1"/>
              <a:t>processes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822322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Obraz 7" descr="Obraz zawierający zrzut ekranu, mapa&#10;&#10;Opis wygenerowany automatycznie">
            <a:extLst>
              <a:ext uri="{FF2B5EF4-FFF2-40B4-BE49-F238E27FC236}">
                <a16:creationId xmlns:a16="http://schemas.microsoft.com/office/drawing/2014/main" id="{A871E922-978A-401E-A289-572086E2B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7868">
            <a:off x="1259306" y="2009273"/>
            <a:ext cx="9039190" cy="43840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633361AA-B20B-42AC-8828-311E44D210F5}"/>
              </a:ext>
            </a:extLst>
          </p:cNvPr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300" dirty="0" err="1"/>
              <a:t>Tracing</a:t>
            </a:r>
            <a:endParaRPr lang="en-GB" sz="3300" dirty="0"/>
          </a:p>
        </p:txBody>
      </p:sp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D1B7EC45-7BFB-4333-AA08-6B8DE808460A}"/>
              </a:ext>
            </a:extLst>
          </p:cNvPr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753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Data </a:t>
            </a:r>
            <a:r>
              <a:rPr lang="pl-PL" dirty="0" err="1"/>
              <a:t>migration</a:t>
            </a:r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767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Data </a:t>
            </a:r>
            <a:r>
              <a:rPr lang="pl-PL" dirty="0" err="1"/>
              <a:t>migration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1. </a:t>
            </a:r>
          </a:p>
          <a:p>
            <a:pPr marL="0" indent="0" algn="ctr">
              <a:buNone/>
            </a:pPr>
            <a:r>
              <a:rPr lang="pl-PL" sz="3600" dirty="0" err="1"/>
              <a:t>Reserve</a:t>
            </a:r>
            <a:r>
              <a:rPr lang="pl-PL" sz="3600" dirty="0"/>
              <a:t> a Seat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2800" dirty="0"/>
              <a:t>2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 err="1"/>
              <a:t>Publish</a:t>
            </a:r>
            <a:endParaRPr lang="pl-PL" sz="7200" dirty="0"/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4. </a:t>
            </a:r>
          </a:p>
          <a:p>
            <a:pPr marL="0" indent="0" algn="ctr">
              <a:buNone/>
            </a:pPr>
            <a:r>
              <a:rPr lang="pl-PL" sz="3600" dirty="0" err="1"/>
              <a:t>Invoice</a:t>
            </a:r>
            <a:r>
              <a:rPr lang="pl-PL" sz="3600" dirty="0"/>
              <a:t> </a:t>
            </a:r>
            <a:r>
              <a:rPr lang="pl-PL" sz="3600" dirty="0" err="1"/>
              <a:t>issued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5. </a:t>
            </a:r>
          </a:p>
          <a:p>
            <a:pPr marL="0" indent="0" algn="ctr">
              <a:buNone/>
            </a:pPr>
            <a:r>
              <a:rPr lang="pl-PL" sz="3600" dirty="0"/>
              <a:t>Get </a:t>
            </a: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invoice</a:t>
            </a:r>
            <a:endParaRPr lang="en-GB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FDD19-2E8A-4D18-A044-E04E8CECEFD0}"/>
              </a:ext>
            </a:extLst>
          </p:cNvPr>
          <p:cNvSpPr txBox="1">
            <a:spLocks/>
          </p:cNvSpPr>
          <p:nvPr/>
        </p:nvSpPr>
        <p:spPr>
          <a:xfrm>
            <a:off x="6389978" y="5499689"/>
            <a:ext cx="2343928" cy="1065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2800" dirty="0"/>
              <a:t>3</a:t>
            </a:r>
            <a:r>
              <a:rPr lang="en-GB" sz="6900" dirty="0"/>
              <a:t>. </a:t>
            </a:r>
          </a:p>
          <a:p>
            <a:pPr marL="0" indent="0" algn="ctr">
              <a:buNone/>
            </a:pPr>
            <a:r>
              <a:rPr lang="pl-PL" sz="7200" dirty="0"/>
              <a:t>Handle</a:t>
            </a:r>
          </a:p>
          <a:p>
            <a:pPr marL="0" indent="0" algn="ctr">
              <a:buNone/>
            </a:pPr>
            <a:r>
              <a:rPr lang="pl-PL" sz="7200" dirty="0"/>
              <a:t>a Seat </a:t>
            </a:r>
            <a:r>
              <a:rPr lang="pl-PL" sz="7200" dirty="0" err="1"/>
              <a:t>reserved</a:t>
            </a:r>
            <a:r>
              <a:rPr lang="pl-PL" sz="7200" dirty="0"/>
              <a:t> event</a:t>
            </a:r>
            <a:endParaRPr lang="en-GB" sz="7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2B5BB3-8A0F-464F-A479-14B9E2DE87F8}"/>
              </a:ext>
            </a:extLst>
          </p:cNvPr>
          <p:cNvSpPr txBox="1">
            <a:spLocks/>
          </p:cNvSpPr>
          <p:nvPr/>
        </p:nvSpPr>
        <p:spPr>
          <a:xfrm>
            <a:off x="683124" y="4892887"/>
            <a:ext cx="2145801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800" dirty="0" err="1">
                <a:solidFill>
                  <a:srgbClr val="002060"/>
                </a:solidFill>
              </a:rPr>
              <a:t>Reservations</a:t>
            </a:r>
            <a:endParaRPr lang="pl-PL" sz="2800" dirty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pl-PL" sz="2800" dirty="0">
                <a:solidFill>
                  <a:srgbClr val="002060"/>
                </a:solidFill>
              </a:rPr>
              <a:t>Module</a:t>
            </a:r>
            <a:endParaRPr lang="en-GB" sz="2800" dirty="0">
              <a:solidFill>
                <a:srgbClr val="00206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18262F-A053-45D4-ADD7-DACD9A899493}"/>
              </a:ext>
            </a:extLst>
          </p:cNvPr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Financial</a:t>
            </a:r>
          </a:p>
          <a:p>
            <a:pPr marL="0" indent="0" algn="ctr">
              <a:buNone/>
            </a:pPr>
            <a:r>
              <a:rPr lang="pl-PL" sz="6900" dirty="0">
                <a:solidFill>
                  <a:srgbClr val="002060"/>
                </a:solidFill>
              </a:rPr>
              <a:t>Module</a:t>
            </a:r>
            <a:endParaRPr lang="en-GB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299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Summary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58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Classical</a:t>
            </a:r>
            <a:r>
              <a:rPr lang="pl-PL" dirty="0"/>
              <a:t> </a:t>
            </a:r>
            <a:r>
              <a:rPr lang="pl-PL" dirty="0" err="1"/>
              <a:t>approach</a:t>
            </a:r>
            <a:r>
              <a:rPr lang="pl-PL" dirty="0"/>
              <a:t> </a:t>
            </a:r>
            <a:r>
              <a:rPr lang="en-GB" dirty="0"/>
              <a:t>- </a:t>
            </a:r>
            <a:r>
              <a:rPr lang="en-GB" dirty="0" err="1"/>
              <a:t>monolit</a:t>
            </a:r>
            <a:r>
              <a:rPr lang="pl-PL" dirty="0"/>
              <a:t>h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6248" y="1318862"/>
            <a:ext cx="5880726" cy="601502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All</a:t>
            </a:r>
            <a:r>
              <a:rPr lang="pl-PL" sz="3600" dirty="0"/>
              <a:t> </a:t>
            </a:r>
            <a:r>
              <a:rPr lang="pl-PL" sz="3600" dirty="0" err="1"/>
              <a:t>Users</a:t>
            </a:r>
            <a:r>
              <a:rPr lang="pl-PL" sz="3600" dirty="0"/>
              <a:t> </a:t>
            </a:r>
            <a:r>
              <a:rPr lang="pl-PL" sz="3600" dirty="0" err="1"/>
              <a:t>resquests</a:t>
            </a:r>
            <a:r>
              <a:rPr lang="pl-PL" sz="3600" dirty="0"/>
              <a:t> </a:t>
            </a:r>
            <a:r>
              <a:rPr lang="pl-PL" sz="3600" dirty="0" err="1"/>
              <a:t>are</a:t>
            </a:r>
            <a:r>
              <a:rPr lang="pl-PL" sz="3600" dirty="0"/>
              <a:t> </a:t>
            </a:r>
            <a:r>
              <a:rPr lang="pl-PL" sz="3600" dirty="0" err="1"/>
              <a:t>Handled</a:t>
            </a:r>
            <a:r>
              <a:rPr lang="pl-PL" sz="3600" dirty="0"/>
              <a:t> by the single </a:t>
            </a:r>
            <a:r>
              <a:rPr lang="pl-PL" sz="3600" dirty="0" err="1"/>
              <a:t>server</a:t>
            </a:r>
            <a:endParaRPr lang="en-GB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739340" y="1440417"/>
            <a:ext cx="6071173" cy="1251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8B46-EF57-4978-A023-6B6A864A889B}"/>
              </a:ext>
            </a:extLst>
          </p:cNvPr>
          <p:cNvSpPr txBox="1">
            <a:spLocks/>
          </p:cNvSpPr>
          <p:nvPr/>
        </p:nvSpPr>
        <p:spPr>
          <a:xfrm>
            <a:off x="3087445" y="3450133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Add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D67568-070E-4CB0-8D41-B071E7A3DEC5}"/>
              </a:ext>
            </a:extLst>
          </p:cNvPr>
          <p:cNvSpPr txBox="1">
            <a:spLocks/>
          </p:cNvSpPr>
          <p:nvPr/>
        </p:nvSpPr>
        <p:spPr>
          <a:xfrm>
            <a:off x="6905301" y="357526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Search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/>
              <a:t>For </a:t>
            </a:r>
            <a:r>
              <a:rPr lang="pl-PL" sz="3600" dirty="0" err="1"/>
              <a:t>an</a:t>
            </a:r>
            <a:r>
              <a:rPr lang="pl-PL" sz="3600" dirty="0"/>
              <a:t> Event</a:t>
            </a:r>
            <a:endParaRPr lang="en-GB" sz="36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048363F-1C4A-41E4-B1A3-7114273399B6}"/>
              </a:ext>
            </a:extLst>
          </p:cNvPr>
          <p:cNvSpPr txBox="1">
            <a:spLocks/>
          </p:cNvSpPr>
          <p:nvPr/>
        </p:nvSpPr>
        <p:spPr>
          <a:xfrm>
            <a:off x="4945576" y="3249216"/>
            <a:ext cx="2271109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 err="1"/>
              <a:t>Make</a:t>
            </a:r>
            <a:r>
              <a:rPr lang="pl-PL" sz="1800" dirty="0"/>
              <a:t> A</a:t>
            </a:r>
            <a:r>
              <a:rPr lang="en-GB" sz="1800" dirty="0"/>
              <a:t> </a:t>
            </a:r>
            <a:r>
              <a:rPr lang="pl-PL" sz="1800" dirty="0"/>
              <a:t>  </a:t>
            </a:r>
            <a:r>
              <a:rPr lang="en-GB" sz="1800" dirty="0"/>
              <a:t> </a:t>
            </a:r>
            <a:r>
              <a:rPr lang="pl-PL" sz="1800" dirty="0" err="1"/>
              <a:t>Reservation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856603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go </a:t>
            </a:r>
            <a:r>
              <a:rPr lang="pl-PL" dirty="0" err="1"/>
              <a:t>wrong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559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go </a:t>
            </a:r>
            <a:r>
              <a:rPr lang="pl-PL" dirty="0" err="1"/>
              <a:t>wrong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4081" y="3034812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4000" dirty="0"/>
              <a:t>EVERYTHING</a:t>
            </a:r>
            <a:r>
              <a:rPr lang="en-GB" sz="1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664542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5951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l-PL" sz="6600" dirty="0" err="1"/>
              <a:t>Events</a:t>
            </a:r>
            <a:r>
              <a:rPr lang="en-GB" sz="6600" dirty="0"/>
              <a:t> </a:t>
            </a:r>
            <a:r>
              <a:rPr lang="pl-PL" sz="6600" dirty="0" err="1"/>
              <a:t>Are</a:t>
            </a:r>
            <a:r>
              <a:rPr lang="pl-PL" sz="6600" dirty="0"/>
              <a:t> </a:t>
            </a:r>
            <a:r>
              <a:rPr lang="pl-PL" sz="6600" dirty="0" err="1"/>
              <a:t>helping</a:t>
            </a:r>
            <a:br>
              <a:rPr lang="en-GB" sz="6600" dirty="0"/>
            </a:br>
            <a:r>
              <a:rPr lang="pl-PL" sz="6600" dirty="0"/>
              <a:t>To </a:t>
            </a:r>
            <a:r>
              <a:rPr lang="pl-PL" sz="6600" dirty="0" err="1"/>
              <a:t>manage</a:t>
            </a:r>
            <a:r>
              <a:rPr lang="en-GB" sz="6600" dirty="0"/>
              <a:t> </a:t>
            </a:r>
            <a:r>
              <a:rPr lang="pl-PL" sz="6600" dirty="0" err="1"/>
              <a:t>Errors</a:t>
            </a:r>
            <a:br>
              <a:rPr lang="en-GB" sz="6600" dirty="0"/>
            </a:br>
            <a:r>
              <a:rPr lang="pl-PL" sz="6600" dirty="0" err="1"/>
              <a:t>Instead</a:t>
            </a:r>
            <a:r>
              <a:rPr lang="pl-PL" sz="6600" dirty="0"/>
              <a:t> of </a:t>
            </a:r>
            <a:r>
              <a:rPr lang="pl-PL" sz="6600" dirty="0" err="1"/>
              <a:t>avoiding</a:t>
            </a:r>
            <a:r>
              <a:rPr lang="pl-PL" sz="6600" dirty="0"/>
              <a:t> </a:t>
            </a:r>
            <a:r>
              <a:rPr lang="pl-PL" sz="6600" dirty="0" err="1"/>
              <a:t>them</a:t>
            </a:r>
            <a:r>
              <a:rPr lang="en-GB" sz="6600" dirty="0"/>
              <a:t>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461101" y="4632975"/>
            <a:ext cx="2513044" cy="1057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130421" y="3592286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1461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HOW SOON IS NOW?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4026">
            <a:off x="838200" y="2466372"/>
            <a:ext cx="10684801" cy="2843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631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61" y="2595141"/>
            <a:ext cx="11511815" cy="1325563"/>
          </a:xfrm>
        </p:spPr>
        <p:txBody>
          <a:bodyPr>
            <a:noAutofit/>
          </a:bodyPr>
          <a:lstStyle/>
          <a:p>
            <a:pPr algn="ctr"/>
            <a:r>
              <a:rPr lang="pl-PL" sz="6600" dirty="0"/>
              <a:t>Information </a:t>
            </a:r>
            <a:r>
              <a:rPr lang="pl-PL" sz="6600" dirty="0" err="1"/>
              <a:t>always</a:t>
            </a:r>
            <a:r>
              <a:rPr lang="pl-PL" sz="6600" dirty="0"/>
              <a:t> </a:t>
            </a:r>
            <a:br>
              <a:rPr lang="pl-PL" sz="6600" dirty="0"/>
            </a:br>
            <a:r>
              <a:rPr lang="pl-PL" sz="6600" dirty="0" err="1"/>
              <a:t>has</a:t>
            </a:r>
            <a:r>
              <a:rPr lang="pl-PL" sz="6600" dirty="0"/>
              <a:t> </a:t>
            </a:r>
            <a:r>
              <a:rPr lang="pl-PL" sz="6600" dirty="0" err="1"/>
              <a:t>Delay</a:t>
            </a:r>
            <a:br>
              <a:rPr lang="en-GB" sz="6600" dirty="0"/>
            </a:br>
            <a:r>
              <a:rPr lang="pl-PL" sz="6600" dirty="0" err="1"/>
              <a:t>There</a:t>
            </a:r>
            <a:r>
              <a:rPr lang="pl-PL" sz="6600" dirty="0"/>
              <a:t> </a:t>
            </a:r>
            <a:r>
              <a:rPr lang="pl-PL" sz="6600" dirty="0" err="1"/>
              <a:t>is</a:t>
            </a:r>
            <a:r>
              <a:rPr lang="pl-PL" sz="6600" dirty="0"/>
              <a:t> No NOW</a:t>
            </a:r>
            <a:br>
              <a:rPr lang="en-GB" sz="6600" dirty="0"/>
            </a:br>
            <a:br>
              <a:rPr lang="en-GB" sz="6600" dirty="0"/>
            </a:br>
            <a:r>
              <a:rPr lang="pl-PL" sz="4400" dirty="0"/>
              <a:t>Information </a:t>
            </a:r>
            <a:r>
              <a:rPr lang="pl-PL" sz="4400" dirty="0" err="1"/>
              <a:t>is</a:t>
            </a:r>
            <a:r>
              <a:rPr lang="pl-PL" sz="4400" dirty="0"/>
              <a:t> </a:t>
            </a:r>
            <a:r>
              <a:rPr lang="pl-PL" sz="4400" dirty="0" err="1"/>
              <a:t>always</a:t>
            </a:r>
            <a:br>
              <a:rPr lang="en-GB" sz="4400" dirty="0"/>
            </a:br>
            <a:r>
              <a:rPr lang="pl-PL" sz="4400" dirty="0" err="1"/>
              <a:t>related</a:t>
            </a:r>
            <a:r>
              <a:rPr lang="pl-PL" sz="4400" dirty="0"/>
              <a:t> to the </a:t>
            </a:r>
            <a:r>
              <a:rPr lang="pl-PL" sz="4400" dirty="0" err="1"/>
              <a:t>pasT</a:t>
            </a:r>
            <a:endParaRPr lang="en-GB" sz="4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707698" y="1777230"/>
            <a:ext cx="3524250" cy="694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498489" y="3555198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24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EVENT-Driven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/>
              <a:t>Helps</a:t>
            </a:r>
            <a:r>
              <a:rPr lang="pl-PL" dirty="0"/>
              <a:t> in</a:t>
            </a:r>
            <a:r>
              <a:rPr lang="en-GB" dirty="0"/>
              <a:t>:</a:t>
            </a:r>
          </a:p>
          <a:p>
            <a:r>
              <a:rPr lang="pl-PL" dirty="0" err="1"/>
              <a:t>Predictability</a:t>
            </a:r>
            <a:endParaRPr lang="en-GB" dirty="0"/>
          </a:p>
          <a:p>
            <a:r>
              <a:rPr lang="pl-PL" dirty="0" err="1"/>
              <a:t>Moving</a:t>
            </a:r>
            <a:r>
              <a:rPr lang="pl-PL" dirty="0"/>
              <a:t> </a:t>
            </a:r>
            <a:r>
              <a:rPr lang="pl-PL" dirty="0" err="1"/>
              <a:t>towards</a:t>
            </a:r>
            <a:r>
              <a:rPr lang="pl-PL" dirty="0"/>
              <a:t> </a:t>
            </a:r>
            <a:r>
              <a:rPr lang="pl-PL" dirty="0" err="1"/>
              <a:t>resilent</a:t>
            </a:r>
            <a:r>
              <a:rPr lang="pl-PL" dirty="0"/>
              <a:t>                                 and </a:t>
            </a:r>
            <a:r>
              <a:rPr lang="pl-PL" dirty="0" err="1"/>
              <a:t>scalable</a:t>
            </a:r>
            <a:r>
              <a:rPr lang="pl-PL" dirty="0"/>
              <a:t> </a:t>
            </a:r>
            <a:r>
              <a:rPr lang="pl-PL" dirty="0" err="1"/>
              <a:t>architectures</a:t>
            </a:r>
            <a:endParaRPr lang="en-GB" dirty="0"/>
          </a:p>
          <a:p>
            <a:r>
              <a:rPr lang="pl-PL" dirty="0" err="1"/>
              <a:t>building</a:t>
            </a:r>
            <a:r>
              <a:rPr lang="en-GB" dirty="0"/>
              <a:t> </a:t>
            </a:r>
            <a:r>
              <a:rPr lang="pl-PL" dirty="0" err="1"/>
              <a:t>autonomous</a:t>
            </a:r>
            <a:r>
              <a:rPr lang="en-GB" dirty="0"/>
              <a:t> </a:t>
            </a:r>
            <a:r>
              <a:rPr lang="pl-PL" dirty="0"/>
              <a:t>services</a:t>
            </a:r>
            <a:endParaRPr lang="en-GB" dirty="0"/>
          </a:p>
          <a:p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fault</a:t>
            </a:r>
            <a:r>
              <a:rPr lang="pl-PL" dirty="0"/>
              <a:t> tolerant</a:t>
            </a:r>
            <a:endParaRPr lang="en-GB" dirty="0"/>
          </a:p>
          <a:p>
            <a:r>
              <a:rPr lang="pl-PL" dirty="0" err="1"/>
              <a:t>Balancing</a:t>
            </a:r>
            <a:r>
              <a:rPr lang="en-GB" dirty="0"/>
              <a:t> </a:t>
            </a:r>
            <a:r>
              <a:rPr lang="pl-PL" dirty="0" err="1"/>
              <a:t>Certainity</a:t>
            </a:r>
            <a:r>
              <a:rPr lang="pl-PL" dirty="0"/>
              <a:t> and </a:t>
            </a:r>
            <a:r>
              <a:rPr lang="pl-PL" dirty="0" err="1"/>
              <a:t>uncertainity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84849" y="1411695"/>
            <a:ext cx="5822302" cy="812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654291" y="3520296"/>
            <a:ext cx="1803918" cy="7085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69791" y="4066795"/>
            <a:ext cx="2258008" cy="354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236327" y="5240854"/>
            <a:ext cx="3648269" cy="1206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63501" y="4662292"/>
            <a:ext cx="2528596" cy="659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254967" y="2898525"/>
            <a:ext cx="3652935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57769" y="5909465"/>
            <a:ext cx="1969070" cy="1347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33754" y="5890879"/>
            <a:ext cx="2528596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087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52000" numberOfShade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559" y="1753963"/>
            <a:ext cx="5358135" cy="5104037"/>
          </a:xfrm>
          <a:prstGeom prst="rect">
            <a:avLst/>
          </a:prstGeom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The choice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yours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184849" y="1411695"/>
            <a:ext cx="5822302" cy="812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3859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attention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3728185" y="182471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5C311AD-CEBB-42B9-A5BB-AC4121067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88" y="4349001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6067300-68F5-4CA0-BD45-4F598C66B0DA}"/>
              </a:ext>
            </a:extLst>
          </p:cNvPr>
          <p:cNvSpPr txBox="1">
            <a:spLocks/>
          </p:cNvSpPr>
          <p:nvPr/>
        </p:nvSpPr>
        <p:spPr>
          <a:xfrm>
            <a:off x="368384" y="5523123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200" dirty="0" err="1"/>
              <a:t>Oskar_at_net</a:t>
            </a:r>
            <a:endParaRPr lang="en-GB" sz="3200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F16B88E3-63E2-4F8D-8C55-F0E3325AE634}"/>
              </a:ext>
            </a:extLst>
          </p:cNvPr>
          <p:cNvSpPr txBox="1">
            <a:spLocks/>
          </p:cNvSpPr>
          <p:nvPr/>
        </p:nvSpPr>
        <p:spPr>
          <a:xfrm>
            <a:off x="7574804" y="2945234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3200" dirty="0"/>
              <a:t>contact@oskar-Dudycz.pl</a:t>
            </a:r>
            <a:endParaRPr lang="en-GB" sz="3200" dirty="0"/>
          </a:p>
        </p:txBody>
      </p:sp>
      <p:pic>
        <p:nvPicPr>
          <p:cNvPr id="13" name="Obraz 12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389E8AC4-7944-455E-8974-FD6452EEF1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9455099" y="2314456"/>
            <a:ext cx="612059" cy="61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Classical</a:t>
            </a:r>
            <a:r>
              <a:rPr lang="pl-PL" dirty="0"/>
              <a:t> </a:t>
            </a:r>
            <a:r>
              <a:rPr lang="pl-PL" dirty="0" err="1"/>
              <a:t>approach</a:t>
            </a:r>
            <a:r>
              <a:rPr lang="pl-PL" dirty="0"/>
              <a:t> </a:t>
            </a:r>
            <a:r>
              <a:rPr lang="en-GB" dirty="0"/>
              <a:t>- </a:t>
            </a:r>
            <a:r>
              <a:rPr lang="en-GB" dirty="0" err="1"/>
              <a:t>monolit</a:t>
            </a:r>
            <a:r>
              <a:rPr lang="pl-PL" dirty="0"/>
              <a:t>h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63" y="1283706"/>
            <a:ext cx="6022947" cy="616049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If</a:t>
            </a:r>
            <a:r>
              <a:rPr lang="pl-PL" sz="3600" dirty="0"/>
              <a:t> Server </a:t>
            </a:r>
            <a:r>
              <a:rPr lang="pl-PL" sz="3600" dirty="0" err="1"/>
              <a:t>is</a:t>
            </a:r>
            <a:r>
              <a:rPr lang="pl-PL" sz="3600" dirty="0"/>
              <a:t> </a:t>
            </a:r>
            <a:r>
              <a:rPr lang="pl-PL" sz="3600" dirty="0" err="1"/>
              <a:t>Unavailable</a:t>
            </a:r>
            <a:r>
              <a:rPr lang="en-GB" sz="3600" dirty="0"/>
              <a:t> – </a:t>
            </a:r>
            <a:r>
              <a:rPr lang="pl-PL" sz="3600" dirty="0" err="1"/>
              <a:t>None</a:t>
            </a:r>
            <a:r>
              <a:rPr lang="pl-PL" sz="3600" dirty="0"/>
              <a:t> of </a:t>
            </a:r>
            <a:r>
              <a:rPr lang="pl-PL" sz="3600" dirty="0" err="1"/>
              <a:t>Requests</a:t>
            </a:r>
            <a:r>
              <a:rPr lang="pl-PL" sz="3600" dirty="0"/>
              <a:t> </a:t>
            </a:r>
            <a:r>
              <a:rPr lang="pl-PL" sz="3600" dirty="0" err="1"/>
              <a:t>Can</a:t>
            </a:r>
            <a:r>
              <a:rPr lang="pl-PL" sz="3600" dirty="0"/>
              <a:t> be </a:t>
            </a:r>
            <a:r>
              <a:rPr lang="pl-PL" sz="3600" dirty="0" err="1"/>
              <a:t>handled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87445" y="3450133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Add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905301" y="357526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Search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/>
              <a:t>For </a:t>
            </a:r>
            <a:r>
              <a:rPr lang="pl-PL" sz="3600" dirty="0" err="1"/>
              <a:t>an</a:t>
            </a:r>
            <a:r>
              <a:rPr lang="pl-PL" sz="3600" dirty="0"/>
              <a:t> Event</a:t>
            </a:r>
            <a:endParaRPr lang="en-GB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739340" y="1440417"/>
            <a:ext cx="6071173" cy="1251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4945576" y="3249216"/>
            <a:ext cx="2271109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 err="1"/>
              <a:t>Make</a:t>
            </a:r>
            <a:r>
              <a:rPr lang="pl-PL" sz="1800" dirty="0"/>
              <a:t> A</a:t>
            </a:r>
            <a:r>
              <a:rPr lang="en-GB" sz="1800" dirty="0"/>
              <a:t> </a:t>
            </a:r>
            <a:r>
              <a:rPr lang="pl-PL" sz="1800" dirty="0"/>
              <a:t>  </a:t>
            </a:r>
            <a:r>
              <a:rPr lang="en-GB" sz="1800" dirty="0"/>
              <a:t> </a:t>
            </a:r>
            <a:r>
              <a:rPr lang="pl-PL" sz="1800" dirty="0" err="1"/>
              <a:t>Reservation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617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Microservices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We’Re</a:t>
            </a:r>
            <a:r>
              <a:rPr lang="pl-PL" sz="3600" dirty="0"/>
              <a:t> </a:t>
            </a:r>
            <a:r>
              <a:rPr lang="pl-PL" sz="3600" dirty="0" err="1"/>
              <a:t>splitting</a:t>
            </a:r>
            <a:r>
              <a:rPr lang="pl-PL" sz="3600" dirty="0"/>
              <a:t> </a:t>
            </a:r>
            <a:r>
              <a:rPr lang="pl-PL" sz="3600" dirty="0" err="1"/>
              <a:t>our</a:t>
            </a:r>
            <a:r>
              <a:rPr lang="pl-PL" sz="3600" dirty="0"/>
              <a:t> </a:t>
            </a:r>
            <a:r>
              <a:rPr lang="pl-PL" sz="3600" dirty="0" err="1"/>
              <a:t>Monolith</a:t>
            </a:r>
            <a:r>
              <a:rPr lang="pl-PL" sz="3600" dirty="0"/>
              <a:t> </a:t>
            </a:r>
            <a:r>
              <a:rPr lang="pl-PL" sz="3600" dirty="0" err="1"/>
              <a:t>into</a:t>
            </a:r>
            <a:r>
              <a:rPr lang="pl-PL" sz="3600" dirty="0"/>
              <a:t> </a:t>
            </a:r>
            <a:r>
              <a:rPr lang="pl-PL" sz="3600" dirty="0" err="1"/>
              <a:t>separate</a:t>
            </a:r>
            <a:r>
              <a:rPr lang="pl-PL" sz="3600" dirty="0"/>
              <a:t> services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1" y="1318862"/>
            <a:ext cx="5770876" cy="590266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8923B-86DE-47B6-9D35-2A00DE8557CA}"/>
              </a:ext>
            </a:extLst>
          </p:cNvPr>
          <p:cNvSpPr txBox="1">
            <a:spLocks/>
          </p:cNvSpPr>
          <p:nvPr/>
        </p:nvSpPr>
        <p:spPr>
          <a:xfrm>
            <a:off x="2573213" y="332314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Add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 err="1"/>
              <a:t>An</a:t>
            </a:r>
            <a:r>
              <a:rPr lang="pl-PL" sz="3600" dirty="0"/>
              <a:t> </a:t>
            </a:r>
            <a:r>
              <a:rPr lang="pl-PL" sz="3600" dirty="0" err="1"/>
              <a:t>Account</a:t>
            </a:r>
            <a:endParaRPr lang="en-GB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394ED3-2A9F-4C02-BF05-2874214B4AD5}"/>
              </a:ext>
            </a:extLst>
          </p:cNvPr>
          <p:cNvSpPr txBox="1">
            <a:spLocks/>
          </p:cNvSpPr>
          <p:nvPr/>
        </p:nvSpPr>
        <p:spPr>
          <a:xfrm>
            <a:off x="7706713" y="332314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3600" dirty="0" err="1"/>
              <a:t>Search</a:t>
            </a:r>
            <a:endParaRPr lang="pl-PL" sz="3600" dirty="0"/>
          </a:p>
          <a:p>
            <a:pPr marL="0" indent="0" algn="ctr">
              <a:buNone/>
            </a:pPr>
            <a:r>
              <a:rPr lang="pl-PL" sz="3600" dirty="0"/>
              <a:t>For </a:t>
            </a:r>
            <a:r>
              <a:rPr lang="pl-PL" sz="3600" dirty="0" err="1"/>
              <a:t>an</a:t>
            </a:r>
            <a:r>
              <a:rPr lang="pl-PL" sz="3600" dirty="0"/>
              <a:t> Event</a:t>
            </a:r>
            <a:endParaRPr lang="en-GB" sz="3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8FA36C-685E-4FA7-A51C-64FE6C347E05}"/>
              </a:ext>
            </a:extLst>
          </p:cNvPr>
          <p:cNvSpPr txBox="1">
            <a:spLocks/>
          </p:cNvSpPr>
          <p:nvPr/>
        </p:nvSpPr>
        <p:spPr>
          <a:xfrm>
            <a:off x="5167077" y="3501337"/>
            <a:ext cx="2271109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800" dirty="0" err="1"/>
              <a:t>Make</a:t>
            </a:r>
            <a:r>
              <a:rPr lang="pl-PL" sz="1800" dirty="0"/>
              <a:t> A</a:t>
            </a:r>
            <a:r>
              <a:rPr lang="en-GB" sz="1800" dirty="0"/>
              <a:t> </a:t>
            </a:r>
            <a:r>
              <a:rPr lang="pl-PL" sz="1800" dirty="0"/>
              <a:t>  </a:t>
            </a:r>
            <a:r>
              <a:rPr lang="en-GB" sz="1800" dirty="0"/>
              <a:t> </a:t>
            </a:r>
            <a:r>
              <a:rPr lang="pl-PL" sz="1800" dirty="0" err="1"/>
              <a:t>Reservation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480176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10965</TotalTime>
  <Words>3189</Words>
  <Application>Microsoft Office PowerPoint</Application>
  <PresentationFormat>Panoramiczny</PresentationFormat>
  <Paragraphs>789</Paragraphs>
  <Slides>78</Slides>
  <Notes>78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78</vt:i4>
      </vt:variant>
    </vt:vector>
  </HeadingPairs>
  <TitlesOfParts>
    <vt:vector size="82" baseType="lpstr">
      <vt:lpstr>Calibri</vt:lpstr>
      <vt:lpstr>Dominique</vt:lpstr>
      <vt:lpstr>Arial</vt:lpstr>
      <vt:lpstr>Office Theme</vt:lpstr>
      <vt:lpstr>Lights and Shades of Event-Driven Design</vt:lpstr>
      <vt:lpstr>Who am I?</vt:lpstr>
      <vt:lpstr>Prezentacja programu PowerPoint</vt:lpstr>
      <vt:lpstr>Use case description</vt:lpstr>
      <vt:lpstr>Use case description</vt:lpstr>
      <vt:lpstr>Use case description</vt:lpstr>
      <vt:lpstr>Classical approach - monolith</vt:lpstr>
      <vt:lpstr>Classical approach - monolith</vt:lpstr>
      <vt:lpstr>Microservices</vt:lpstr>
      <vt:lpstr>Microservices</vt:lpstr>
      <vt:lpstr>Microservices</vt:lpstr>
      <vt:lpstr>Microservices</vt:lpstr>
      <vt:lpstr>Microservices</vt:lpstr>
      <vt:lpstr>Microservices</vt:lpstr>
      <vt:lpstr>Microservices</vt:lpstr>
      <vt:lpstr>Event-Driven Design - Beginnings</vt:lpstr>
      <vt:lpstr>Event-Driven Design - Beginnings</vt:lpstr>
      <vt:lpstr>Event-Driven Design - Beginnings</vt:lpstr>
      <vt:lpstr>Streaming system</vt:lpstr>
      <vt:lpstr>Streaming system</vt:lpstr>
      <vt:lpstr>Streaming system</vt:lpstr>
      <vt:lpstr>Streaming system</vt:lpstr>
      <vt:lpstr>Streaming system</vt:lpstr>
      <vt:lpstr>Event-driven services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Causal Consistency</vt:lpstr>
      <vt:lpstr>Causal Consistency</vt:lpstr>
      <vt:lpstr>Causal Consistency</vt:lpstr>
      <vt:lpstr>Streaming system</vt:lpstr>
      <vt:lpstr>Streaming system</vt:lpstr>
      <vt:lpstr>Causal Consistency</vt:lpstr>
      <vt:lpstr>Causal Consistency</vt:lpstr>
      <vt:lpstr>Causal Consistency</vt:lpstr>
      <vt:lpstr>Events ordering</vt:lpstr>
      <vt:lpstr>Causal Consistency</vt:lpstr>
      <vt:lpstr>Idempotency</vt:lpstr>
      <vt:lpstr>Idempotency</vt:lpstr>
      <vt:lpstr>Idempotency</vt:lpstr>
      <vt:lpstr>Idempotency</vt:lpstr>
      <vt:lpstr>Idempotency</vt:lpstr>
      <vt:lpstr>Idempotency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Distributed processes</vt:lpstr>
      <vt:lpstr>Data migration</vt:lpstr>
      <vt:lpstr>Data migration</vt:lpstr>
      <vt:lpstr>Summary</vt:lpstr>
      <vt:lpstr>What can go wrong?</vt:lpstr>
      <vt:lpstr>What can go wrong?</vt:lpstr>
      <vt:lpstr>Events Are helping To manage Errors Instead of avoiding them </vt:lpstr>
      <vt:lpstr>HOW SOON IS NOW?</vt:lpstr>
      <vt:lpstr>Information always  has Delay There is No NOW  Information is always related to the pasT</vt:lpstr>
      <vt:lpstr>Prezentacja programu PowerPoint</vt:lpstr>
      <vt:lpstr>EVENT-Driven design</vt:lpstr>
      <vt:lpstr>The choice is yours</vt:lpstr>
      <vt:lpstr>Thank you for attention!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249</cp:revision>
  <cp:lastPrinted>2019-05-08T12:52:32Z</cp:lastPrinted>
  <dcterms:created xsi:type="dcterms:W3CDTF">2019-05-07T16:08:34Z</dcterms:created>
  <dcterms:modified xsi:type="dcterms:W3CDTF">2020-09-17T18:01:53Z</dcterms:modified>
</cp:coreProperties>
</file>